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86" r:id="rId3"/>
    <p:sldId id="287" r:id="rId4"/>
    <p:sldId id="289" r:id="rId5"/>
    <p:sldId id="290" r:id="rId6"/>
    <p:sldId id="291" r:id="rId7"/>
    <p:sldId id="292" r:id="rId8"/>
    <p:sldId id="293" r:id="rId9"/>
    <p:sldId id="294" r:id="rId10"/>
  </p:sldIdLst>
  <p:sldSz cx="12192000" cy="6858000"/>
  <p:notesSz cx="6858000" cy="9144000"/>
  <p:defaultTextStyle>
    <a:defPPr>
      <a:defRPr lang="en-US"/>
    </a:defPPr>
    <a:lvl1pPr marL="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85" autoAdjust="0"/>
  </p:normalViewPr>
  <p:slideViewPr>
    <p:cSldViewPr snapToGrid="0">
      <p:cViewPr varScale="1">
        <p:scale>
          <a:sx n="89" d="100"/>
          <a:sy n="89" d="100"/>
        </p:scale>
        <p:origin x="43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75AF02-F9D7-412C-8762-7153FDEDCAB3}" type="doc">
      <dgm:prSet loTypeId="urn:microsoft.com/office/officeart/2018/2/layout/IconLabelDescription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A0F6900-9232-4B2D-B921-1375D8641664}">
      <dgm:prSet/>
      <dgm:spPr/>
      <dgm:t>
        <a:bodyPr/>
        <a:lstStyle/>
        <a:p>
          <a:pPr>
            <a:defRPr b="1"/>
          </a:pPr>
          <a:r>
            <a:rPr lang="en-US"/>
            <a:t>Community Impact</a:t>
          </a:r>
        </a:p>
      </dgm:t>
    </dgm:pt>
    <dgm:pt modelId="{23A92942-9D4A-4ABB-BE1D-F644DA14013E}" type="parTrans" cxnId="{020A8322-F584-4919-A680-CBB678E7DEA5}">
      <dgm:prSet/>
      <dgm:spPr/>
      <dgm:t>
        <a:bodyPr/>
        <a:lstStyle/>
        <a:p>
          <a:endParaRPr lang="en-US"/>
        </a:p>
      </dgm:t>
    </dgm:pt>
    <dgm:pt modelId="{852C696E-46FC-456F-9ACE-329E72D4A332}" type="sibTrans" cxnId="{020A8322-F584-4919-A680-CBB678E7DEA5}">
      <dgm:prSet/>
      <dgm:spPr/>
      <dgm:t>
        <a:bodyPr/>
        <a:lstStyle/>
        <a:p>
          <a:endParaRPr lang="en-US"/>
        </a:p>
      </dgm:t>
    </dgm:pt>
    <dgm:pt modelId="{77F2264E-6D0A-48DB-9612-D1682D74C094}">
      <dgm:prSet/>
      <dgm:spPr/>
      <dgm:t>
        <a:bodyPr/>
        <a:lstStyle/>
        <a:p>
          <a:r>
            <a:rPr lang="en-US" dirty="0"/>
            <a:t>Civic Health</a:t>
          </a:r>
        </a:p>
      </dgm:t>
    </dgm:pt>
    <dgm:pt modelId="{4FDCB221-3626-40CB-BCCE-4BC2E45C089C}" type="parTrans" cxnId="{37C98703-96E2-475D-B624-DE47ABD9708B}">
      <dgm:prSet/>
      <dgm:spPr/>
      <dgm:t>
        <a:bodyPr/>
        <a:lstStyle/>
        <a:p>
          <a:endParaRPr lang="en-US"/>
        </a:p>
      </dgm:t>
    </dgm:pt>
    <dgm:pt modelId="{ECCAA3F7-EABE-4A1A-A4CE-86054B527943}" type="sibTrans" cxnId="{37C98703-96E2-475D-B624-DE47ABD9708B}">
      <dgm:prSet/>
      <dgm:spPr/>
      <dgm:t>
        <a:bodyPr/>
        <a:lstStyle/>
        <a:p>
          <a:endParaRPr lang="en-US"/>
        </a:p>
      </dgm:t>
    </dgm:pt>
    <dgm:pt modelId="{88EE2AFF-02A8-4192-86E1-B977B9E05D6A}">
      <dgm:prSet/>
      <dgm:spPr/>
      <dgm:t>
        <a:bodyPr/>
        <a:lstStyle/>
        <a:p>
          <a:r>
            <a:rPr lang="en-US"/>
            <a:t>Economic Mobility</a:t>
          </a:r>
        </a:p>
      </dgm:t>
    </dgm:pt>
    <dgm:pt modelId="{3E20B49C-C68A-4F23-A87B-9C73FE1D4DB9}" type="parTrans" cxnId="{691C1EBA-AE98-44FC-8E95-16B1B8EE39A2}">
      <dgm:prSet/>
      <dgm:spPr/>
      <dgm:t>
        <a:bodyPr/>
        <a:lstStyle/>
        <a:p>
          <a:endParaRPr lang="en-US"/>
        </a:p>
      </dgm:t>
    </dgm:pt>
    <dgm:pt modelId="{2536C5D1-3977-4F7D-9D73-AE3874800894}" type="sibTrans" cxnId="{691C1EBA-AE98-44FC-8E95-16B1B8EE39A2}">
      <dgm:prSet/>
      <dgm:spPr/>
      <dgm:t>
        <a:bodyPr/>
        <a:lstStyle/>
        <a:p>
          <a:endParaRPr lang="en-US"/>
        </a:p>
      </dgm:t>
    </dgm:pt>
    <dgm:pt modelId="{E3DC9384-2738-4CDA-B62F-135E37431E99}">
      <dgm:prSet/>
      <dgm:spPr/>
      <dgm:t>
        <a:bodyPr/>
        <a:lstStyle/>
        <a:p>
          <a:r>
            <a:rPr lang="en-US"/>
            <a:t>Nonprofit Effectiveness</a:t>
          </a:r>
        </a:p>
      </dgm:t>
    </dgm:pt>
    <dgm:pt modelId="{CCC53742-9951-40BF-9BD0-D1700C857125}" type="parTrans" cxnId="{932B5C63-D280-44D8-80E8-9CD0938241AA}">
      <dgm:prSet/>
      <dgm:spPr/>
      <dgm:t>
        <a:bodyPr/>
        <a:lstStyle/>
        <a:p>
          <a:endParaRPr lang="en-US"/>
        </a:p>
      </dgm:t>
    </dgm:pt>
    <dgm:pt modelId="{DB931757-6BA4-4027-8A19-EE3567C07EF6}" type="sibTrans" cxnId="{932B5C63-D280-44D8-80E8-9CD0938241AA}">
      <dgm:prSet/>
      <dgm:spPr/>
      <dgm:t>
        <a:bodyPr/>
        <a:lstStyle/>
        <a:p>
          <a:endParaRPr lang="en-US"/>
        </a:p>
      </dgm:t>
    </dgm:pt>
    <dgm:pt modelId="{CA3BE576-A2E9-4655-8C3B-1278055218EE}">
      <dgm:prSet/>
      <dgm:spPr/>
      <dgm:t>
        <a:bodyPr/>
        <a:lstStyle/>
        <a:p>
          <a:r>
            <a:rPr lang="en-US" dirty="0"/>
            <a:t>Next Gen Leadership</a:t>
          </a:r>
        </a:p>
        <a:p>
          <a:r>
            <a:rPr lang="en-US" dirty="0"/>
            <a:t>Protecting the most vulnerable</a:t>
          </a:r>
        </a:p>
      </dgm:t>
    </dgm:pt>
    <dgm:pt modelId="{FD543386-9E4A-4B7C-941E-50511B43D643}" type="parTrans" cxnId="{E8D2FE0A-6238-47A7-9C42-0655DD669915}">
      <dgm:prSet/>
      <dgm:spPr/>
      <dgm:t>
        <a:bodyPr/>
        <a:lstStyle/>
        <a:p>
          <a:endParaRPr lang="en-US"/>
        </a:p>
      </dgm:t>
    </dgm:pt>
    <dgm:pt modelId="{FE35BDD6-011F-446E-B16D-DEEA2C5ADB4B}" type="sibTrans" cxnId="{E8D2FE0A-6238-47A7-9C42-0655DD669915}">
      <dgm:prSet/>
      <dgm:spPr/>
      <dgm:t>
        <a:bodyPr/>
        <a:lstStyle/>
        <a:p>
          <a:endParaRPr lang="en-US"/>
        </a:p>
      </dgm:t>
    </dgm:pt>
    <dgm:pt modelId="{F3644559-3058-46E2-B4DD-1F0B49F2DD5E}">
      <dgm:prSet/>
      <dgm:spPr/>
      <dgm:t>
        <a:bodyPr/>
        <a:lstStyle/>
        <a:p>
          <a:pPr>
            <a:defRPr b="1"/>
          </a:pPr>
          <a:r>
            <a:rPr lang="en-US"/>
            <a:t>Philanthropy and Capital</a:t>
          </a:r>
        </a:p>
      </dgm:t>
    </dgm:pt>
    <dgm:pt modelId="{2E2B2FAC-3FB8-4C1D-BB4A-06A973357BB8}" type="parTrans" cxnId="{CC150455-62E7-437A-8AB3-891D78164F71}">
      <dgm:prSet/>
      <dgm:spPr/>
      <dgm:t>
        <a:bodyPr/>
        <a:lstStyle/>
        <a:p>
          <a:endParaRPr lang="en-US"/>
        </a:p>
      </dgm:t>
    </dgm:pt>
    <dgm:pt modelId="{529ABC26-AB00-403F-B0D0-243135D0643B}" type="sibTrans" cxnId="{CC150455-62E7-437A-8AB3-891D78164F71}">
      <dgm:prSet/>
      <dgm:spPr/>
      <dgm:t>
        <a:bodyPr/>
        <a:lstStyle/>
        <a:p>
          <a:endParaRPr lang="en-US"/>
        </a:p>
      </dgm:t>
    </dgm:pt>
    <dgm:pt modelId="{7A87DEA3-C837-4BEC-959D-CC9F30F9D89B}">
      <dgm:prSet/>
      <dgm:spPr/>
      <dgm:t>
        <a:bodyPr/>
        <a:lstStyle/>
        <a:p>
          <a:r>
            <a:rPr lang="en-US" dirty="0"/>
            <a:t>Prospect and Donor</a:t>
          </a:r>
        </a:p>
      </dgm:t>
    </dgm:pt>
    <dgm:pt modelId="{C3F09461-4FD3-4BE3-8F36-755434A012DD}" type="parTrans" cxnId="{2914E58D-5AC3-4C0D-B445-A87861896F5B}">
      <dgm:prSet/>
      <dgm:spPr/>
      <dgm:t>
        <a:bodyPr/>
        <a:lstStyle/>
        <a:p>
          <a:endParaRPr lang="en-US"/>
        </a:p>
      </dgm:t>
    </dgm:pt>
    <dgm:pt modelId="{6C9E93A6-2FB1-4DD1-8766-DB40034DF14F}" type="sibTrans" cxnId="{2914E58D-5AC3-4C0D-B445-A87861896F5B}">
      <dgm:prSet/>
      <dgm:spPr/>
      <dgm:t>
        <a:bodyPr/>
        <a:lstStyle/>
        <a:p>
          <a:endParaRPr lang="en-US"/>
        </a:p>
      </dgm:t>
    </dgm:pt>
    <dgm:pt modelId="{D09D3B85-DCF2-431C-BC49-7C45488A512E}">
      <dgm:prSet/>
      <dgm:spPr/>
      <dgm:t>
        <a:bodyPr/>
        <a:lstStyle/>
        <a:p>
          <a:r>
            <a:rPr lang="en-US"/>
            <a:t>Aligned Giving</a:t>
          </a:r>
        </a:p>
      </dgm:t>
    </dgm:pt>
    <dgm:pt modelId="{E505C0D4-421C-489C-B76D-F5B2774F6FF3}" type="parTrans" cxnId="{ED2F920B-7FC4-40A5-A94A-A20AD2747187}">
      <dgm:prSet/>
      <dgm:spPr/>
      <dgm:t>
        <a:bodyPr/>
        <a:lstStyle/>
        <a:p>
          <a:endParaRPr lang="en-US"/>
        </a:p>
      </dgm:t>
    </dgm:pt>
    <dgm:pt modelId="{C30D511F-31AA-4B15-AB43-5DE1B1759E63}" type="sibTrans" cxnId="{ED2F920B-7FC4-40A5-A94A-A20AD2747187}">
      <dgm:prSet/>
      <dgm:spPr/>
      <dgm:t>
        <a:bodyPr/>
        <a:lstStyle/>
        <a:p>
          <a:endParaRPr lang="en-US"/>
        </a:p>
      </dgm:t>
    </dgm:pt>
    <dgm:pt modelId="{4CC602E6-7175-43D8-B799-2B9E872B22A2}">
      <dgm:prSet/>
      <dgm:spPr/>
      <dgm:t>
        <a:bodyPr/>
        <a:lstStyle/>
        <a:p>
          <a:r>
            <a:rPr lang="en-US"/>
            <a:t>Assets</a:t>
          </a:r>
        </a:p>
      </dgm:t>
    </dgm:pt>
    <dgm:pt modelId="{B26092B5-4CC9-4068-9611-E627B79B50C8}" type="parTrans" cxnId="{D7C30EE4-F8CD-4B57-8F56-A38424767FA1}">
      <dgm:prSet/>
      <dgm:spPr/>
      <dgm:t>
        <a:bodyPr/>
        <a:lstStyle/>
        <a:p>
          <a:endParaRPr lang="en-US"/>
        </a:p>
      </dgm:t>
    </dgm:pt>
    <dgm:pt modelId="{5CF33FD9-9710-41A1-8FE9-8DE8121C6ACD}" type="sibTrans" cxnId="{D7C30EE4-F8CD-4B57-8F56-A38424767FA1}">
      <dgm:prSet/>
      <dgm:spPr/>
      <dgm:t>
        <a:bodyPr/>
        <a:lstStyle/>
        <a:p>
          <a:endParaRPr lang="en-US"/>
        </a:p>
      </dgm:t>
    </dgm:pt>
    <dgm:pt modelId="{61936ED0-161C-4B73-8A7A-E6BFC72D22F3}">
      <dgm:prSet/>
      <dgm:spPr/>
      <dgm:t>
        <a:bodyPr/>
        <a:lstStyle/>
        <a:p>
          <a:r>
            <a:rPr lang="en-US"/>
            <a:t>Mission Investing</a:t>
          </a:r>
        </a:p>
      </dgm:t>
    </dgm:pt>
    <dgm:pt modelId="{210F7C47-F697-4450-9409-C2A8F8A08B44}" type="parTrans" cxnId="{47E3B3B3-0C46-440F-8E61-2065DCE61C24}">
      <dgm:prSet/>
      <dgm:spPr/>
      <dgm:t>
        <a:bodyPr/>
        <a:lstStyle/>
        <a:p>
          <a:endParaRPr lang="en-US"/>
        </a:p>
      </dgm:t>
    </dgm:pt>
    <dgm:pt modelId="{104C3E61-5F2A-43D7-96B9-EDED6E7942F8}" type="sibTrans" cxnId="{47E3B3B3-0C46-440F-8E61-2065DCE61C24}">
      <dgm:prSet/>
      <dgm:spPr/>
      <dgm:t>
        <a:bodyPr/>
        <a:lstStyle/>
        <a:p>
          <a:endParaRPr lang="en-US"/>
        </a:p>
      </dgm:t>
    </dgm:pt>
    <dgm:pt modelId="{D016F54D-051F-45D9-AED0-7388DC046BEC}">
      <dgm:prSet/>
      <dgm:spPr/>
      <dgm:t>
        <a:bodyPr/>
        <a:lstStyle/>
        <a:p>
          <a:pPr>
            <a:defRPr b="1"/>
          </a:pPr>
          <a:r>
            <a:rPr lang="en-US"/>
            <a:t>Organizational Effectiveness</a:t>
          </a:r>
        </a:p>
      </dgm:t>
    </dgm:pt>
    <dgm:pt modelId="{11987028-9C01-421F-AC03-7256E0039FF0}" type="parTrans" cxnId="{FE8FF180-48A2-4B89-A67C-F52E2550DEDF}">
      <dgm:prSet/>
      <dgm:spPr/>
      <dgm:t>
        <a:bodyPr/>
        <a:lstStyle/>
        <a:p>
          <a:endParaRPr lang="en-US"/>
        </a:p>
      </dgm:t>
    </dgm:pt>
    <dgm:pt modelId="{29489768-C0C4-4B1F-9FF6-FA4E815028CD}" type="sibTrans" cxnId="{FE8FF180-48A2-4B89-A67C-F52E2550DEDF}">
      <dgm:prSet/>
      <dgm:spPr/>
      <dgm:t>
        <a:bodyPr/>
        <a:lstStyle/>
        <a:p>
          <a:endParaRPr lang="en-US"/>
        </a:p>
      </dgm:t>
    </dgm:pt>
    <dgm:pt modelId="{CBA3E925-C9B5-48E7-948C-2A86B7101922}">
      <dgm:prSet/>
      <dgm:spPr/>
      <dgm:t>
        <a:bodyPr/>
        <a:lstStyle/>
        <a:p>
          <a:r>
            <a:rPr lang="en-US" dirty="0"/>
            <a:t>Culture</a:t>
          </a:r>
        </a:p>
        <a:p>
          <a:r>
            <a:rPr lang="en-US" dirty="0"/>
            <a:t>Retention</a:t>
          </a:r>
        </a:p>
      </dgm:t>
    </dgm:pt>
    <dgm:pt modelId="{687602D7-9D8D-43C1-A2E0-93911D8DF0B1}" type="parTrans" cxnId="{EF85DB47-EA9D-4178-96D6-A1597D70EE43}">
      <dgm:prSet/>
      <dgm:spPr/>
      <dgm:t>
        <a:bodyPr/>
        <a:lstStyle/>
        <a:p>
          <a:endParaRPr lang="en-US"/>
        </a:p>
      </dgm:t>
    </dgm:pt>
    <dgm:pt modelId="{BEAB1DFF-5EA1-41DC-B2D4-E92A23032F08}" type="sibTrans" cxnId="{EF85DB47-EA9D-4178-96D6-A1597D70EE43}">
      <dgm:prSet/>
      <dgm:spPr/>
      <dgm:t>
        <a:bodyPr/>
        <a:lstStyle/>
        <a:p>
          <a:endParaRPr lang="en-US"/>
        </a:p>
      </dgm:t>
    </dgm:pt>
    <dgm:pt modelId="{603510CD-954D-464E-B1C9-3E7305BDA2B6}">
      <dgm:prSet/>
      <dgm:spPr/>
      <dgm:t>
        <a:bodyPr/>
        <a:lstStyle/>
        <a:p>
          <a:r>
            <a:rPr lang="en-US"/>
            <a:t>Finance</a:t>
          </a:r>
        </a:p>
      </dgm:t>
    </dgm:pt>
    <dgm:pt modelId="{9916E8C9-D260-4EE4-86EA-179ACCFB0BC2}" type="parTrans" cxnId="{175BB853-C609-485F-A4F1-172154496F35}">
      <dgm:prSet/>
      <dgm:spPr/>
      <dgm:t>
        <a:bodyPr/>
        <a:lstStyle/>
        <a:p>
          <a:endParaRPr lang="en-US"/>
        </a:p>
      </dgm:t>
    </dgm:pt>
    <dgm:pt modelId="{DDCA0E91-D6D9-4200-8B3A-0C151485864E}" type="sibTrans" cxnId="{175BB853-C609-485F-A4F1-172154496F35}">
      <dgm:prSet/>
      <dgm:spPr/>
      <dgm:t>
        <a:bodyPr/>
        <a:lstStyle/>
        <a:p>
          <a:endParaRPr lang="en-US"/>
        </a:p>
      </dgm:t>
    </dgm:pt>
    <dgm:pt modelId="{09C09527-BD5D-4C74-9B35-4A19162D489E}">
      <dgm:prSet/>
      <dgm:spPr/>
      <dgm:t>
        <a:bodyPr/>
        <a:lstStyle/>
        <a:p>
          <a:r>
            <a:rPr lang="en-US"/>
            <a:t>Systems and IT</a:t>
          </a:r>
        </a:p>
      </dgm:t>
    </dgm:pt>
    <dgm:pt modelId="{4AA4CF74-F32B-4E99-826E-FA2916F89F33}" type="parTrans" cxnId="{B8041E18-D349-40AF-B6AA-3C8F9BA698E5}">
      <dgm:prSet/>
      <dgm:spPr/>
      <dgm:t>
        <a:bodyPr/>
        <a:lstStyle/>
        <a:p>
          <a:endParaRPr lang="en-US"/>
        </a:p>
      </dgm:t>
    </dgm:pt>
    <dgm:pt modelId="{B9AF9117-2E6B-409E-B68D-44BF46980801}" type="sibTrans" cxnId="{B8041E18-D349-40AF-B6AA-3C8F9BA698E5}">
      <dgm:prSet/>
      <dgm:spPr/>
      <dgm:t>
        <a:bodyPr/>
        <a:lstStyle/>
        <a:p>
          <a:endParaRPr lang="en-US"/>
        </a:p>
      </dgm:t>
    </dgm:pt>
    <dgm:pt modelId="{19C34497-9551-40F5-A077-234F229003F0}">
      <dgm:prSet/>
      <dgm:spPr/>
      <dgm:t>
        <a:bodyPr/>
        <a:lstStyle/>
        <a:p>
          <a:r>
            <a:rPr lang="en-US"/>
            <a:t>Learning</a:t>
          </a:r>
        </a:p>
      </dgm:t>
    </dgm:pt>
    <dgm:pt modelId="{0547B4E8-3E0F-4229-898B-EEDCA5DD0E20}" type="parTrans" cxnId="{B0E43ACB-3C38-43A0-B780-82DBF922C3E7}">
      <dgm:prSet/>
      <dgm:spPr/>
      <dgm:t>
        <a:bodyPr/>
        <a:lstStyle/>
        <a:p>
          <a:endParaRPr lang="en-US"/>
        </a:p>
      </dgm:t>
    </dgm:pt>
    <dgm:pt modelId="{B05AE7E8-2B9F-44C6-9D3E-B3238AE9B017}" type="sibTrans" cxnId="{B0E43ACB-3C38-43A0-B780-82DBF922C3E7}">
      <dgm:prSet/>
      <dgm:spPr/>
      <dgm:t>
        <a:bodyPr/>
        <a:lstStyle/>
        <a:p>
          <a:endParaRPr lang="en-US"/>
        </a:p>
      </dgm:t>
    </dgm:pt>
    <dgm:pt modelId="{0A1BD15B-D7FD-4322-9573-9A7041F1EEA8}" type="pres">
      <dgm:prSet presAssocID="{F975AF02-F9D7-412C-8762-7153FDEDCAB3}" presName="root" presStyleCnt="0">
        <dgm:presLayoutVars>
          <dgm:dir/>
          <dgm:resizeHandles val="exact"/>
        </dgm:presLayoutVars>
      </dgm:prSet>
      <dgm:spPr/>
    </dgm:pt>
    <dgm:pt modelId="{91FDA64F-D24F-44B5-BA17-E3656D9FF878}" type="pres">
      <dgm:prSet presAssocID="{EA0F6900-9232-4B2D-B921-1375D8641664}" presName="compNode" presStyleCnt="0"/>
      <dgm:spPr/>
    </dgm:pt>
    <dgm:pt modelId="{934F7FBB-057E-41BF-934E-962B0A5B625F}" type="pres">
      <dgm:prSet presAssocID="{EA0F6900-9232-4B2D-B921-1375D864166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F86E7B8-50E1-4F29-8891-B95F15691C68}" type="pres">
      <dgm:prSet presAssocID="{EA0F6900-9232-4B2D-B921-1375D8641664}" presName="iconSpace" presStyleCnt="0"/>
      <dgm:spPr/>
    </dgm:pt>
    <dgm:pt modelId="{AE9BDBDC-1DFC-4409-A214-4456F63B9806}" type="pres">
      <dgm:prSet presAssocID="{EA0F6900-9232-4B2D-B921-1375D8641664}" presName="parTx" presStyleLbl="revTx" presStyleIdx="0" presStyleCnt="6">
        <dgm:presLayoutVars>
          <dgm:chMax val="0"/>
          <dgm:chPref val="0"/>
        </dgm:presLayoutVars>
      </dgm:prSet>
      <dgm:spPr/>
    </dgm:pt>
    <dgm:pt modelId="{C22975CA-6848-49C3-B5C0-609BC0225E85}" type="pres">
      <dgm:prSet presAssocID="{EA0F6900-9232-4B2D-B921-1375D8641664}" presName="txSpace" presStyleCnt="0"/>
      <dgm:spPr/>
    </dgm:pt>
    <dgm:pt modelId="{71A5D474-A40B-4264-965D-FCFD204DAB79}" type="pres">
      <dgm:prSet presAssocID="{EA0F6900-9232-4B2D-B921-1375D8641664}" presName="desTx" presStyleLbl="revTx" presStyleIdx="1" presStyleCnt="6">
        <dgm:presLayoutVars/>
      </dgm:prSet>
      <dgm:spPr/>
    </dgm:pt>
    <dgm:pt modelId="{F5F21838-FEA0-4496-BCFD-C430B0DB6E39}" type="pres">
      <dgm:prSet presAssocID="{852C696E-46FC-456F-9ACE-329E72D4A332}" presName="sibTrans" presStyleCnt="0"/>
      <dgm:spPr/>
    </dgm:pt>
    <dgm:pt modelId="{A013C77A-E660-40EA-9441-A48175A76A86}" type="pres">
      <dgm:prSet presAssocID="{F3644559-3058-46E2-B4DD-1F0B49F2DD5E}" presName="compNode" presStyleCnt="0"/>
      <dgm:spPr/>
    </dgm:pt>
    <dgm:pt modelId="{EE0934C9-D4D4-484B-841C-28E3A4992770}" type="pres">
      <dgm:prSet presAssocID="{F3644559-3058-46E2-B4DD-1F0B49F2DD5E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A0BCC19-7AA4-427D-888D-7762FD4F3E78}" type="pres">
      <dgm:prSet presAssocID="{F3644559-3058-46E2-B4DD-1F0B49F2DD5E}" presName="iconSpace" presStyleCnt="0"/>
      <dgm:spPr/>
    </dgm:pt>
    <dgm:pt modelId="{0BE21F95-CCF7-4CA3-83B0-44AFF9D88F87}" type="pres">
      <dgm:prSet presAssocID="{F3644559-3058-46E2-B4DD-1F0B49F2DD5E}" presName="parTx" presStyleLbl="revTx" presStyleIdx="2" presStyleCnt="6">
        <dgm:presLayoutVars>
          <dgm:chMax val="0"/>
          <dgm:chPref val="0"/>
        </dgm:presLayoutVars>
      </dgm:prSet>
      <dgm:spPr/>
    </dgm:pt>
    <dgm:pt modelId="{924E9410-1F67-4089-B28E-877EDBAFD060}" type="pres">
      <dgm:prSet presAssocID="{F3644559-3058-46E2-B4DD-1F0B49F2DD5E}" presName="txSpace" presStyleCnt="0"/>
      <dgm:spPr/>
    </dgm:pt>
    <dgm:pt modelId="{6DD0CB51-1E7E-4F22-B4BE-5988CDD547A6}" type="pres">
      <dgm:prSet presAssocID="{F3644559-3058-46E2-B4DD-1F0B49F2DD5E}" presName="desTx" presStyleLbl="revTx" presStyleIdx="3" presStyleCnt="6">
        <dgm:presLayoutVars/>
      </dgm:prSet>
      <dgm:spPr/>
    </dgm:pt>
    <dgm:pt modelId="{8F3B684D-72D9-4613-8D99-C39ACD9BB56C}" type="pres">
      <dgm:prSet presAssocID="{529ABC26-AB00-403F-B0D0-243135D0643B}" presName="sibTrans" presStyleCnt="0"/>
      <dgm:spPr/>
    </dgm:pt>
    <dgm:pt modelId="{5D472254-818D-44C6-BA02-6446DA446279}" type="pres">
      <dgm:prSet presAssocID="{D016F54D-051F-45D9-AED0-7388DC046BEC}" presName="compNode" presStyleCnt="0"/>
      <dgm:spPr/>
    </dgm:pt>
    <dgm:pt modelId="{A29E514C-250F-44C9-BF37-B7F8F163F71B}" type="pres">
      <dgm:prSet presAssocID="{D016F54D-051F-45D9-AED0-7388DC046BEC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E6CBE166-EF09-4873-AAD2-F69BA9B294A4}" type="pres">
      <dgm:prSet presAssocID="{D016F54D-051F-45D9-AED0-7388DC046BEC}" presName="iconSpace" presStyleCnt="0"/>
      <dgm:spPr/>
    </dgm:pt>
    <dgm:pt modelId="{67C85E07-878D-4A84-966B-E9A8794F5CA4}" type="pres">
      <dgm:prSet presAssocID="{D016F54D-051F-45D9-AED0-7388DC046BEC}" presName="parTx" presStyleLbl="revTx" presStyleIdx="4" presStyleCnt="6">
        <dgm:presLayoutVars>
          <dgm:chMax val="0"/>
          <dgm:chPref val="0"/>
        </dgm:presLayoutVars>
      </dgm:prSet>
      <dgm:spPr/>
    </dgm:pt>
    <dgm:pt modelId="{35D0BCE5-F673-45CB-94DE-1FD184A72529}" type="pres">
      <dgm:prSet presAssocID="{D016F54D-051F-45D9-AED0-7388DC046BEC}" presName="txSpace" presStyleCnt="0"/>
      <dgm:spPr/>
    </dgm:pt>
    <dgm:pt modelId="{270F7E88-1B23-442A-96BB-38D6986818A0}" type="pres">
      <dgm:prSet presAssocID="{D016F54D-051F-45D9-AED0-7388DC046BEC}" presName="desTx" presStyleLbl="revTx" presStyleIdx="5" presStyleCnt="6">
        <dgm:presLayoutVars/>
      </dgm:prSet>
      <dgm:spPr/>
    </dgm:pt>
  </dgm:ptLst>
  <dgm:cxnLst>
    <dgm:cxn modelId="{37C98703-96E2-475D-B624-DE47ABD9708B}" srcId="{EA0F6900-9232-4B2D-B921-1375D8641664}" destId="{77F2264E-6D0A-48DB-9612-D1682D74C094}" srcOrd="0" destOrd="0" parTransId="{4FDCB221-3626-40CB-BCCE-4BC2E45C089C}" sibTransId="{ECCAA3F7-EABE-4A1A-A4CE-86054B527943}"/>
    <dgm:cxn modelId="{E8D2FE0A-6238-47A7-9C42-0655DD669915}" srcId="{EA0F6900-9232-4B2D-B921-1375D8641664}" destId="{CA3BE576-A2E9-4655-8C3B-1278055218EE}" srcOrd="3" destOrd="0" parTransId="{FD543386-9E4A-4B7C-941E-50511B43D643}" sibTransId="{FE35BDD6-011F-446E-B16D-DEEA2C5ADB4B}"/>
    <dgm:cxn modelId="{ED2F920B-7FC4-40A5-A94A-A20AD2747187}" srcId="{F3644559-3058-46E2-B4DD-1F0B49F2DD5E}" destId="{D09D3B85-DCF2-431C-BC49-7C45488A512E}" srcOrd="1" destOrd="0" parTransId="{E505C0D4-421C-489C-B76D-F5B2774F6FF3}" sibTransId="{C30D511F-31AA-4B15-AB43-5DE1B1759E63}"/>
    <dgm:cxn modelId="{C0F9170F-49D0-4152-85EC-912009369CD4}" type="presOf" srcId="{19C34497-9551-40F5-A077-234F229003F0}" destId="{270F7E88-1B23-442A-96BB-38D6986818A0}" srcOrd="0" destOrd="3" presId="urn:microsoft.com/office/officeart/2018/2/layout/IconLabelDescriptionList"/>
    <dgm:cxn modelId="{B8041E18-D349-40AF-B6AA-3C8F9BA698E5}" srcId="{D016F54D-051F-45D9-AED0-7388DC046BEC}" destId="{09C09527-BD5D-4C74-9B35-4A19162D489E}" srcOrd="2" destOrd="0" parTransId="{4AA4CF74-F32B-4E99-826E-FA2916F89F33}" sibTransId="{B9AF9117-2E6B-409E-B68D-44BF46980801}"/>
    <dgm:cxn modelId="{DB8B061B-480F-4961-B3EA-FB14CFC04774}" type="presOf" srcId="{4CC602E6-7175-43D8-B799-2B9E872B22A2}" destId="{6DD0CB51-1E7E-4F22-B4BE-5988CDD547A6}" srcOrd="0" destOrd="2" presId="urn:microsoft.com/office/officeart/2018/2/layout/IconLabelDescriptionList"/>
    <dgm:cxn modelId="{020A8322-F584-4919-A680-CBB678E7DEA5}" srcId="{F975AF02-F9D7-412C-8762-7153FDEDCAB3}" destId="{EA0F6900-9232-4B2D-B921-1375D8641664}" srcOrd="0" destOrd="0" parTransId="{23A92942-9D4A-4ABB-BE1D-F644DA14013E}" sibTransId="{852C696E-46FC-456F-9ACE-329E72D4A332}"/>
    <dgm:cxn modelId="{65F0D429-DC46-457B-B44F-D63C72C99032}" type="presOf" srcId="{88EE2AFF-02A8-4192-86E1-B977B9E05D6A}" destId="{71A5D474-A40B-4264-965D-FCFD204DAB79}" srcOrd="0" destOrd="1" presId="urn:microsoft.com/office/officeart/2018/2/layout/IconLabelDescriptionList"/>
    <dgm:cxn modelId="{F3C5953E-0FF3-4CFB-8937-AFCCBE5FDDD4}" type="presOf" srcId="{7A87DEA3-C837-4BEC-959D-CC9F30F9D89B}" destId="{6DD0CB51-1E7E-4F22-B4BE-5988CDD547A6}" srcOrd="0" destOrd="0" presId="urn:microsoft.com/office/officeart/2018/2/layout/IconLabelDescriptionList"/>
    <dgm:cxn modelId="{AC65D13F-CDAB-426C-841D-9CC65E9E3B7D}" type="presOf" srcId="{CBA3E925-C9B5-48E7-948C-2A86B7101922}" destId="{270F7E88-1B23-442A-96BB-38D6986818A0}" srcOrd="0" destOrd="0" presId="urn:microsoft.com/office/officeart/2018/2/layout/IconLabelDescriptionList"/>
    <dgm:cxn modelId="{932B5C63-D280-44D8-80E8-9CD0938241AA}" srcId="{EA0F6900-9232-4B2D-B921-1375D8641664}" destId="{E3DC9384-2738-4CDA-B62F-135E37431E99}" srcOrd="2" destOrd="0" parTransId="{CCC53742-9951-40BF-9BD0-D1700C857125}" sibTransId="{DB931757-6BA4-4027-8A19-EE3567C07EF6}"/>
    <dgm:cxn modelId="{EF85DB47-EA9D-4178-96D6-A1597D70EE43}" srcId="{D016F54D-051F-45D9-AED0-7388DC046BEC}" destId="{CBA3E925-C9B5-48E7-948C-2A86B7101922}" srcOrd="0" destOrd="0" parTransId="{687602D7-9D8D-43C1-A2E0-93911D8DF0B1}" sibTransId="{BEAB1DFF-5EA1-41DC-B2D4-E92A23032F08}"/>
    <dgm:cxn modelId="{DA6CF670-B21F-4C9B-833C-EBF85141CFAA}" type="presOf" srcId="{603510CD-954D-464E-B1C9-3E7305BDA2B6}" destId="{270F7E88-1B23-442A-96BB-38D6986818A0}" srcOrd="0" destOrd="1" presId="urn:microsoft.com/office/officeart/2018/2/layout/IconLabelDescriptionList"/>
    <dgm:cxn modelId="{175BB853-C609-485F-A4F1-172154496F35}" srcId="{D016F54D-051F-45D9-AED0-7388DC046BEC}" destId="{603510CD-954D-464E-B1C9-3E7305BDA2B6}" srcOrd="1" destOrd="0" parTransId="{9916E8C9-D260-4EE4-86EA-179ACCFB0BC2}" sibTransId="{DDCA0E91-D6D9-4200-8B3A-0C151485864E}"/>
    <dgm:cxn modelId="{CC150455-62E7-437A-8AB3-891D78164F71}" srcId="{F975AF02-F9D7-412C-8762-7153FDEDCAB3}" destId="{F3644559-3058-46E2-B4DD-1F0B49F2DD5E}" srcOrd="1" destOrd="0" parTransId="{2E2B2FAC-3FB8-4C1D-BB4A-06A973357BB8}" sibTransId="{529ABC26-AB00-403F-B0D0-243135D0643B}"/>
    <dgm:cxn modelId="{3C650A7A-B8A8-4C10-BB3D-F9AA0BAE1F7D}" type="presOf" srcId="{D09D3B85-DCF2-431C-BC49-7C45488A512E}" destId="{6DD0CB51-1E7E-4F22-B4BE-5988CDD547A6}" srcOrd="0" destOrd="1" presId="urn:microsoft.com/office/officeart/2018/2/layout/IconLabelDescriptionList"/>
    <dgm:cxn modelId="{53932F7B-BB29-4CB1-8C0A-C9CC7248346F}" type="presOf" srcId="{F975AF02-F9D7-412C-8762-7153FDEDCAB3}" destId="{0A1BD15B-D7FD-4322-9573-9A7041F1EEA8}" srcOrd="0" destOrd="0" presId="urn:microsoft.com/office/officeart/2018/2/layout/IconLabelDescriptionList"/>
    <dgm:cxn modelId="{6C760380-CC02-4129-9513-E0052BC267FE}" type="presOf" srcId="{77F2264E-6D0A-48DB-9612-D1682D74C094}" destId="{71A5D474-A40B-4264-965D-FCFD204DAB79}" srcOrd="0" destOrd="0" presId="urn:microsoft.com/office/officeart/2018/2/layout/IconLabelDescriptionList"/>
    <dgm:cxn modelId="{FE8FF180-48A2-4B89-A67C-F52E2550DEDF}" srcId="{F975AF02-F9D7-412C-8762-7153FDEDCAB3}" destId="{D016F54D-051F-45D9-AED0-7388DC046BEC}" srcOrd="2" destOrd="0" parTransId="{11987028-9C01-421F-AC03-7256E0039FF0}" sibTransId="{29489768-C0C4-4B1F-9FF6-FA4E815028CD}"/>
    <dgm:cxn modelId="{2914E58D-5AC3-4C0D-B445-A87861896F5B}" srcId="{F3644559-3058-46E2-B4DD-1F0B49F2DD5E}" destId="{7A87DEA3-C837-4BEC-959D-CC9F30F9D89B}" srcOrd="0" destOrd="0" parTransId="{C3F09461-4FD3-4BE3-8F36-755434A012DD}" sibTransId="{6C9E93A6-2FB1-4DD1-8766-DB40034DF14F}"/>
    <dgm:cxn modelId="{B4565BAC-570E-403C-95FE-EAE26B23095E}" type="presOf" srcId="{D016F54D-051F-45D9-AED0-7388DC046BEC}" destId="{67C85E07-878D-4A84-966B-E9A8794F5CA4}" srcOrd="0" destOrd="0" presId="urn:microsoft.com/office/officeart/2018/2/layout/IconLabelDescriptionList"/>
    <dgm:cxn modelId="{47E3B3B3-0C46-440F-8E61-2065DCE61C24}" srcId="{F3644559-3058-46E2-B4DD-1F0B49F2DD5E}" destId="{61936ED0-161C-4B73-8A7A-E6BFC72D22F3}" srcOrd="3" destOrd="0" parTransId="{210F7C47-F697-4450-9409-C2A8F8A08B44}" sibTransId="{104C3E61-5F2A-43D7-96B9-EDED6E7942F8}"/>
    <dgm:cxn modelId="{1A9C35B6-53B0-488D-943C-5D6F8CEAE1BC}" type="presOf" srcId="{09C09527-BD5D-4C74-9B35-4A19162D489E}" destId="{270F7E88-1B23-442A-96BB-38D6986818A0}" srcOrd="0" destOrd="2" presId="urn:microsoft.com/office/officeart/2018/2/layout/IconLabelDescriptionList"/>
    <dgm:cxn modelId="{691C1EBA-AE98-44FC-8E95-16B1B8EE39A2}" srcId="{EA0F6900-9232-4B2D-B921-1375D8641664}" destId="{88EE2AFF-02A8-4192-86E1-B977B9E05D6A}" srcOrd="1" destOrd="0" parTransId="{3E20B49C-C68A-4F23-A87B-9C73FE1D4DB9}" sibTransId="{2536C5D1-3977-4F7D-9D73-AE3874800894}"/>
    <dgm:cxn modelId="{23DD20CB-0E3B-41C9-8F31-7516739CCAB9}" type="presOf" srcId="{61936ED0-161C-4B73-8A7A-E6BFC72D22F3}" destId="{6DD0CB51-1E7E-4F22-B4BE-5988CDD547A6}" srcOrd="0" destOrd="3" presId="urn:microsoft.com/office/officeart/2018/2/layout/IconLabelDescriptionList"/>
    <dgm:cxn modelId="{B0E43ACB-3C38-43A0-B780-82DBF922C3E7}" srcId="{D016F54D-051F-45D9-AED0-7388DC046BEC}" destId="{19C34497-9551-40F5-A077-234F229003F0}" srcOrd="3" destOrd="0" parTransId="{0547B4E8-3E0F-4229-898B-EEDCA5DD0E20}" sibTransId="{B05AE7E8-2B9F-44C6-9D3E-B3238AE9B017}"/>
    <dgm:cxn modelId="{8473EAD1-8A65-49CD-9BD5-98965856BA09}" type="presOf" srcId="{F3644559-3058-46E2-B4DD-1F0B49F2DD5E}" destId="{0BE21F95-CCF7-4CA3-83B0-44AFF9D88F87}" srcOrd="0" destOrd="0" presId="urn:microsoft.com/office/officeart/2018/2/layout/IconLabelDescriptionList"/>
    <dgm:cxn modelId="{1FCB3ED6-FF0E-4FFB-9704-2865C91842DA}" type="presOf" srcId="{CA3BE576-A2E9-4655-8C3B-1278055218EE}" destId="{71A5D474-A40B-4264-965D-FCFD204DAB79}" srcOrd="0" destOrd="3" presId="urn:microsoft.com/office/officeart/2018/2/layout/IconLabelDescriptionList"/>
    <dgm:cxn modelId="{D7C30EE4-F8CD-4B57-8F56-A38424767FA1}" srcId="{F3644559-3058-46E2-B4DD-1F0B49F2DD5E}" destId="{4CC602E6-7175-43D8-B799-2B9E872B22A2}" srcOrd="2" destOrd="0" parTransId="{B26092B5-4CC9-4068-9611-E627B79B50C8}" sibTransId="{5CF33FD9-9710-41A1-8FE9-8DE8121C6ACD}"/>
    <dgm:cxn modelId="{294644EC-2505-464D-B304-7E6DE73A7CF0}" type="presOf" srcId="{E3DC9384-2738-4CDA-B62F-135E37431E99}" destId="{71A5D474-A40B-4264-965D-FCFD204DAB79}" srcOrd="0" destOrd="2" presId="urn:microsoft.com/office/officeart/2018/2/layout/IconLabelDescriptionList"/>
    <dgm:cxn modelId="{D1CB06F3-3BF8-4F59-AB87-DF4B7B9EDBF8}" type="presOf" srcId="{EA0F6900-9232-4B2D-B921-1375D8641664}" destId="{AE9BDBDC-1DFC-4409-A214-4456F63B9806}" srcOrd="0" destOrd="0" presId="urn:microsoft.com/office/officeart/2018/2/layout/IconLabelDescriptionList"/>
    <dgm:cxn modelId="{F36651A7-3122-4D10-888B-36446B704A99}" type="presParOf" srcId="{0A1BD15B-D7FD-4322-9573-9A7041F1EEA8}" destId="{91FDA64F-D24F-44B5-BA17-E3656D9FF878}" srcOrd="0" destOrd="0" presId="urn:microsoft.com/office/officeart/2018/2/layout/IconLabelDescriptionList"/>
    <dgm:cxn modelId="{0FC95191-4245-4AF5-923E-BE53B76611EB}" type="presParOf" srcId="{91FDA64F-D24F-44B5-BA17-E3656D9FF878}" destId="{934F7FBB-057E-41BF-934E-962B0A5B625F}" srcOrd="0" destOrd="0" presId="urn:microsoft.com/office/officeart/2018/2/layout/IconLabelDescriptionList"/>
    <dgm:cxn modelId="{6F534A37-332A-42EE-A858-4567D4726DD4}" type="presParOf" srcId="{91FDA64F-D24F-44B5-BA17-E3656D9FF878}" destId="{4F86E7B8-50E1-4F29-8891-B95F15691C68}" srcOrd="1" destOrd="0" presId="urn:microsoft.com/office/officeart/2018/2/layout/IconLabelDescriptionList"/>
    <dgm:cxn modelId="{85FFCEEB-497D-4892-AB85-159BC1F83065}" type="presParOf" srcId="{91FDA64F-D24F-44B5-BA17-E3656D9FF878}" destId="{AE9BDBDC-1DFC-4409-A214-4456F63B9806}" srcOrd="2" destOrd="0" presId="urn:microsoft.com/office/officeart/2018/2/layout/IconLabelDescriptionList"/>
    <dgm:cxn modelId="{50BF55B5-4853-44FC-853B-CCCAD2990FF6}" type="presParOf" srcId="{91FDA64F-D24F-44B5-BA17-E3656D9FF878}" destId="{C22975CA-6848-49C3-B5C0-609BC0225E85}" srcOrd="3" destOrd="0" presId="urn:microsoft.com/office/officeart/2018/2/layout/IconLabelDescriptionList"/>
    <dgm:cxn modelId="{9CB664FC-5BBD-4C89-A185-215CBE29AE2E}" type="presParOf" srcId="{91FDA64F-D24F-44B5-BA17-E3656D9FF878}" destId="{71A5D474-A40B-4264-965D-FCFD204DAB79}" srcOrd="4" destOrd="0" presId="urn:microsoft.com/office/officeart/2018/2/layout/IconLabelDescriptionList"/>
    <dgm:cxn modelId="{5C87525A-A7BE-4168-8182-D9C942C45004}" type="presParOf" srcId="{0A1BD15B-D7FD-4322-9573-9A7041F1EEA8}" destId="{F5F21838-FEA0-4496-BCFD-C430B0DB6E39}" srcOrd="1" destOrd="0" presId="urn:microsoft.com/office/officeart/2018/2/layout/IconLabelDescriptionList"/>
    <dgm:cxn modelId="{5D633C3B-82BA-4DAD-90BF-C669E6056318}" type="presParOf" srcId="{0A1BD15B-D7FD-4322-9573-9A7041F1EEA8}" destId="{A013C77A-E660-40EA-9441-A48175A76A86}" srcOrd="2" destOrd="0" presId="urn:microsoft.com/office/officeart/2018/2/layout/IconLabelDescriptionList"/>
    <dgm:cxn modelId="{A1009D72-AE0E-47A4-983F-0B77563D6253}" type="presParOf" srcId="{A013C77A-E660-40EA-9441-A48175A76A86}" destId="{EE0934C9-D4D4-484B-841C-28E3A4992770}" srcOrd="0" destOrd="0" presId="urn:microsoft.com/office/officeart/2018/2/layout/IconLabelDescriptionList"/>
    <dgm:cxn modelId="{5F163A30-8A76-41ED-96D2-9882E7653D1B}" type="presParOf" srcId="{A013C77A-E660-40EA-9441-A48175A76A86}" destId="{6A0BCC19-7AA4-427D-888D-7762FD4F3E78}" srcOrd="1" destOrd="0" presId="urn:microsoft.com/office/officeart/2018/2/layout/IconLabelDescriptionList"/>
    <dgm:cxn modelId="{25F3E133-7289-4D1A-8635-E213F3EAD632}" type="presParOf" srcId="{A013C77A-E660-40EA-9441-A48175A76A86}" destId="{0BE21F95-CCF7-4CA3-83B0-44AFF9D88F87}" srcOrd="2" destOrd="0" presId="urn:microsoft.com/office/officeart/2018/2/layout/IconLabelDescriptionList"/>
    <dgm:cxn modelId="{8FF24E51-AAB8-42BC-83BC-7C4CC8FA589D}" type="presParOf" srcId="{A013C77A-E660-40EA-9441-A48175A76A86}" destId="{924E9410-1F67-4089-B28E-877EDBAFD060}" srcOrd="3" destOrd="0" presId="urn:microsoft.com/office/officeart/2018/2/layout/IconLabelDescriptionList"/>
    <dgm:cxn modelId="{0CF4D603-5B82-4452-82C6-B249AB78C03D}" type="presParOf" srcId="{A013C77A-E660-40EA-9441-A48175A76A86}" destId="{6DD0CB51-1E7E-4F22-B4BE-5988CDD547A6}" srcOrd="4" destOrd="0" presId="urn:microsoft.com/office/officeart/2018/2/layout/IconLabelDescriptionList"/>
    <dgm:cxn modelId="{1CC57192-D177-44F3-A3B1-700DB52DF5CD}" type="presParOf" srcId="{0A1BD15B-D7FD-4322-9573-9A7041F1EEA8}" destId="{8F3B684D-72D9-4613-8D99-C39ACD9BB56C}" srcOrd="3" destOrd="0" presId="urn:microsoft.com/office/officeart/2018/2/layout/IconLabelDescriptionList"/>
    <dgm:cxn modelId="{824DC0D8-51AF-438A-A616-596B067FA155}" type="presParOf" srcId="{0A1BD15B-D7FD-4322-9573-9A7041F1EEA8}" destId="{5D472254-818D-44C6-BA02-6446DA446279}" srcOrd="4" destOrd="0" presId="urn:microsoft.com/office/officeart/2018/2/layout/IconLabelDescriptionList"/>
    <dgm:cxn modelId="{479AC16F-4AB9-4ACE-BC0F-8A2E0BBBD627}" type="presParOf" srcId="{5D472254-818D-44C6-BA02-6446DA446279}" destId="{A29E514C-250F-44C9-BF37-B7F8F163F71B}" srcOrd="0" destOrd="0" presId="urn:microsoft.com/office/officeart/2018/2/layout/IconLabelDescriptionList"/>
    <dgm:cxn modelId="{67D5F47F-383C-4DB5-AB58-CBB29C441B19}" type="presParOf" srcId="{5D472254-818D-44C6-BA02-6446DA446279}" destId="{E6CBE166-EF09-4873-AAD2-F69BA9B294A4}" srcOrd="1" destOrd="0" presId="urn:microsoft.com/office/officeart/2018/2/layout/IconLabelDescriptionList"/>
    <dgm:cxn modelId="{8D3C7203-8296-4B01-8C47-D2CD31D627FB}" type="presParOf" srcId="{5D472254-818D-44C6-BA02-6446DA446279}" destId="{67C85E07-878D-4A84-966B-E9A8794F5CA4}" srcOrd="2" destOrd="0" presId="urn:microsoft.com/office/officeart/2018/2/layout/IconLabelDescriptionList"/>
    <dgm:cxn modelId="{ACD5F01C-158A-437B-AA5B-3585D366BAB3}" type="presParOf" srcId="{5D472254-818D-44C6-BA02-6446DA446279}" destId="{35D0BCE5-F673-45CB-94DE-1FD184A72529}" srcOrd="3" destOrd="0" presId="urn:microsoft.com/office/officeart/2018/2/layout/IconLabelDescriptionList"/>
    <dgm:cxn modelId="{8DDB983B-844F-45C6-81E7-ECC3957A198F}" type="presParOf" srcId="{5D472254-818D-44C6-BA02-6446DA446279}" destId="{270F7E88-1B23-442A-96BB-38D6986818A0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F7FBB-057E-41BF-934E-962B0A5B625F}">
      <dsp:nvSpPr>
        <dsp:cNvPr id="0" name=""/>
        <dsp:cNvSpPr/>
      </dsp:nvSpPr>
      <dsp:spPr>
        <a:xfrm>
          <a:off x="1337" y="449068"/>
          <a:ext cx="1162054" cy="11620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9BDBDC-1DFC-4409-A214-4456F63B9806}">
      <dsp:nvSpPr>
        <dsp:cNvPr id="0" name=""/>
        <dsp:cNvSpPr/>
      </dsp:nvSpPr>
      <dsp:spPr>
        <a:xfrm>
          <a:off x="1337" y="1759662"/>
          <a:ext cx="3320156" cy="498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Community Impact</a:t>
          </a:r>
        </a:p>
      </dsp:txBody>
      <dsp:txXfrm>
        <a:off x="1337" y="1759662"/>
        <a:ext cx="3320156" cy="498023"/>
      </dsp:txXfrm>
    </dsp:sp>
    <dsp:sp modelId="{71A5D474-A40B-4264-965D-FCFD204DAB79}">
      <dsp:nvSpPr>
        <dsp:cNvPr id="0" name=""/>
        <dsp:cNvSpPr/>
      </dsp:nvSpPr>
      <dsp:spPr>
        <a:xfrm>
          <a:off x="1337" y="2326774"/>
          <a:ext cx="3320156" cy="1576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Civic Health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Economic Mobility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Nonprofit Effectiveness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Next Gen Leadership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Protecting the most vulnerable</a:t>
          </a:r>
        </a:p>
      </dsp:txBody>
      <dsp:txXfrm>
        <a:off x="1337" y="2326774"/>
        <a:ext cx="3320156" cy="1576700"/>
      </dsp:txXfrm>
    </dsp:sp>
    <dsp:sp modelId="{EE0934C9-D4D4-484B-841C-28E3A4992770}">
      <dsp:nvSpPr>
        <dsp:cNvPr id="0" name=""/>
        <dsp:cNvSpPr/>
      </dsp:nvSpPr>
      <dsp:spPr>
        <a:xfrm>
          <a:off x="3902521" y="449068"/>
          <a:ext cx="1162054" cy="11620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E21F95-CCF7-4CA3-83B0-44AFF9D88F87}">
      <dsp:nvSpPr>
        <dsp:cNvPr id="0" name=""/>
        <dsp:cNvSpPr/>
      </dsp:nvSpPr>
      <dsp:spPr>
        <a:xfrm>
          <a:off x="3902521" y="1759662"/>
          <a:ext cx="3320156" cy="498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Philanthropy and Capital</a:t>
          </a:r>
        </a:p>
      </dsp:txBody>
      <dsp:txXfrm>
        <a:off x="3902521" y="1759662"/>
        <a:ext cx="3320156" cy="498023"/>
      </dsp:txXfrm>
    </dsp:sp>
    <dsp:sp modelId="{6DD0CB51-1E7E-4F22-B4BE-5988CDD547A6}">
      <dsp:nvSpPr>
        <dsp:cNvPr id="0" name=""/>
        <dsp:cNvSpPr/>
      </dsp:nvSpPr>
      <dsp:spPr>
        <a:xfrm>
          <a:off x="3902521" y="2326774"/>
          <a:ext cx="3320156" cy="1576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Prospect and Donor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Aligned Giving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Assets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Mission Investing</a:t>
          </a:r>
        </a:p>
      </dsp:txBody>
      <dsp:txXfrm>
        <a:off x="3902521" y="2326774"/>
        <a:ext cx="3320156" cy="1576700"/>
      </dsp:txXfrm>
    </dsp:sp>
    <dsp:sp modelId="{A29E514C-250F-44C9-BF37-B7F8F163F71B}">
      <dsp:nvSpPr>
        <dsp:cNvPr id="0" name=""/>
        <dsp:cNvSpPr/>
      </dsp:nvSpPr>
      <dsp:spPr>
        <a:xfrm>
          <a:off x="7803704" y="449068"/>
          <a:ext cx="1162054" cy="11620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C85E07-878D-4A84-966B-E9A8794F5CA4}">
      <dsp:nvSpPr>
        <dsp:cNvPr id="0" name=""/>
        <dsp:cNvSpPr/>
      </dsp:nvSpPr>
      <dsp:spPr>
        <a:xfrm>
          <a:off x="7803704" y="1759662"/>
          <a:ext cx="3320156" cy="4980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200" kern="1200"/>
            <a:t>Organizational Effectiveness</a:t>
          </a:r>
        </a:p>
      </dsp:txBody>
      <dsp:txXfrm>
        <a:off x="7803704" y="1759662"/>
        <a:ext cx="3320156" cy="498023"/>
      </dsp:txXfrm>
    </dsp:sp>
    <dsp:sp modelId="{270F7E88-1B23-442A-96BB-38D6986818A0}">
      <dsp:nvSpPr>
        <dsp:cNvPr id="0" name=""/>
        <dsp:cNvSpPr/>
      </dsp:nvSpPr>
      <dsp:spPr>
        <a:xfrm>
          <a:off x="7803704" y="2326774"/>
          <a:ext cx="3320156" cy="1576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Culture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Retention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Finance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Systems and IT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Learning</a:t>
          </a:r>
        </a:p>
      </dsp:txBody>
      <dsp:txXfrm>
        <a:off x="7803704" y="2326774"/>
        <a:ext cx="3320156" cy="1576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56A6E2-1A6F-435C-9470-5FDC087CEA71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0111-A668-44C5-A69D-E5B783F106E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171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45% turnout is turnout we get for State elections from New Haven voters. Presidential elections get higher turnout rates.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BE0111-A668-44C5-A69D-E5B783F106E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740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D06605-417F-F346-AAE2-69041F09C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9226" b="12460"/>
          <a:stretch/>
        </p:blipFill>
        <p:spPr>
          <a:xfrm>
            <a:off x="7059477" y="0"/>
            <a:ext cx="513252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800" y="1974970"/>
            <a:ext cx="11125200" cy="1661993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COVER headline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800" y="3602039"/>
            <a:ext cx="11125200" cy="3323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837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13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8800" y="1974970"/>
            <a:ext cx="11125200" cy="1661993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Transition Slide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800" y="3602039"/>
            <a:ext cx="11125200" cy="3323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2901046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13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2805966"/>
            <a:ext cx="11125200" cy="830997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800" y="3602039"/>
            <a:ext cx="11125200" cy="3323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11016729" y="6405076"/>
            <a:ext cx="685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713232" rtl="0" eaLnBrk="1" latinLnBrk="0" hangingPunct="1">
              <a:defRPr sz="1404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3966620-BEA2-2D46-9365-B6A775DAAA1E}" type="slidenum">
              <a:rPr lang="en-US" sz="1333" baseline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333" baseline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230905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313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90500"/>
            <a:ext cx="11143728" cy="59093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58800" y="1295400"/>
            <a:ext cx="11125200" cy="1769373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761981" indent="-514338">
              <a:tabLst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1310185" indent="-431789">
              <a:tabLst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678475" indent="-368291">
              <a:tabLst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2067932" indent="-391574">
              <a:tabLst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1096348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4645880"/>
            <a:ext cx="11125200" cy="830997"/>
          </a:xfr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800" y="5503866"/>
            <a:ext cx="11125200" cy="33239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7303188" y="6437914"/>
            <a:ext cx="4114800" cy="365125"/>
          </a:xfrm>
        </p:spPr>
        <p:txBody>
          <a:bodyPr/>
          <a:lstStyle/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251353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90501"/>
            <a:ext cx="11160661" cy="5909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1870" y="914400"/>
            <a:ext cx="5477932" cy="1769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9134" y="914400"/>
            <a:ext cx="5513396" cy="1769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4049813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90500"/>
            <a:ext cx="11125200" cy="5909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800" y="963002"/>
            <a:ext cx="5537200" cy="33239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8800" y="1524000"/>
            <a:ext cx="5537200" cy="1769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963003"/>
            <a:ext cx="5511800" cy="332399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524000"/>
            <a:ext cx="5511800" cy="1769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1071603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89971"/>
            <a:ext cx="11160661" cy="5909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325860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1376301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90500"/>
            <a:ext cx="11125200" cy="609397"/>
          </a:xfrm>
        </p:spPr>
        <p:txBody>
          <a:bodyPr anchor="t" anchorCtr="0">
            <a:spAutoFit/>
          </a:bodyPr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0" y="914401"/>
            <a:ext cx="5588000" cy="1990972"/>
          </a:xfrm>
        </p:spPr>
        <p:txBody>
          <a:bodyPr/>
          <a:lstStyle>
            <a:lvl1pPr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bg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800" y="914400"/>
            <a:ext cx="5269571" cy="221599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1485932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90500"/>
            <a:ext cx="11125200" cy="590931"/>
          </a:xfrm>
        </p:spPr>
        <p:txBody>
          <a:bodyPr anchor="t" anchorCtr="0">
            <a:spAutoFit/>
          </a:bodyPr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0" y="914401"/>
            <a:ext cx="5588000" cy="443198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8800" y="914400"/>
            <a:ext cx="5224965" cy="221599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Strategic Framework</a:t>
            </a:r>
          </a:p>
        </p:txBody>
      </p:sp>
    </p:spTree>
    <p:extLst>
      <p:ext uri="{BB962C8B-B14F-4D97-AF65-F5344CB8AC3E}">
        <p14:creationId xmlns:p14="http://schemas.microsoft.com/office/powerpoint/2010/main" val="2401334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234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323122"/>
            <a:ext cx="12192000" cy="5348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72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8801" y="190501"/>
            <a:ext cx="11125199" cy="59093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801" y="1295400"/>
            <a:ext cx="11125200" cy="17693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11417988" y="6469746"/>
            <a:ext cx="685800" cy="30146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713232" rtl="0" eaLnBrk="1" latinLnBrk="0" hangingPunct="1">
              <a:defRPr sz="1404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5661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23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6984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6464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3080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39696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96312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52928" algn="l" defTabSz="713232" rtl="0" eaLnBrk="1" latinLnBrk="0" hangingPunct="1">
              <a:defRPr sz="14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333" b="1" baseline="0" dirty="0">
              <a:solidFill>
                <a:schemeClr val="bg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7303188" y="643791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Strategic Framework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239247-656F-954D-B1F0-CEF6621E20A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50800" y="6343681"/>
            <a:ext cx="5788344" cy="52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774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267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110000"/>
        <a:buFont typeface="Arial"/>
        <a:buChar char="•"/>
        <a:defRPr sz="2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927077" indent="-469888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.AppleSystemUIFont" charset="-120"/>
        <a:buChar char="—"/>
        <a:tabLst/>
        <a:defRPr sz="24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2pPr>
      <a:lvl3pPr marL="1301718" indent="-387341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.AppleSystemUIFont" charset="-120"/>
        <a:buChar char="—"/>
        <a:tabLst/>
        <a:defRPr sz="20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1678475" indent="-306910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.AppleSystemUIFont" charset="-120"/>
        <a:buChar char="—"/>
        <a:tabLst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4pPr>
      <a:lvl5pPr marL="2067932" indent="-389457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110000"/>
        <a:buFont typeface=".AppleSystemUIFont" charset="-120"/>
        <a:buChar char="—"/>
        <a:tabLst/>
        <a:defRPr sz="18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34">
          <p15:clr>
            <a:srgbClr val="F26B43"/>
          </p15:clr>
        </p15:guide>
        <p15:guide id="2" pos="2880">
          <p15:clr>
            <a:srgbClr val="F26B43"/>
          </p15:clr>
        </p15:guide>
        <p15:guide id="3" pos="264">
          <p15:clr>
            <a:srgbClr val="F26B43"/>
          </p15:clr>
        </p15:guide>
        <p15:guide id="4" pos="5520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612">
          <p15:clr>
            <a:srgbClr val="F26B43"/>
          </p15:clr>
        </p15:guide>
        <p15:guide id="7" pos="2616">
          <p15:clr>
            <a:srgbClr val="F26B43"/>
          </p15:clr>
        </p15:guide>
        <p15:guide id="8" orient="horz" pos="90">
          <p15:clr>
            <a:srgbClr val="F26B43"/>
          </p15:clr>
        </p15:guide>
        <p15:guide id="9" orient="horz" pos="31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28CB-2BA8-B4C1-3BCE-DC1A52B9E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800" y="1476372"/>
            <a:ext cx="11125200" cy="2160591"/>
          </a:xfrm>
        </p:spPr>
        <p:txBody>
          <a:bodyPr/>
          <a:lstStyle/>
          <a:p>
            <a:r>
              <a:rPr lang="en-US" b="1" dirty="0"/>
              <a:t>DRAFT</a:t>
            </a:r>
            <a:br>
              <a:rPr lang="en-US" dirty="0"/>
            </a:br>
            <a:r>
              <a:rPr lang="en-US" dirty="0"/>
              <a:t>Revised Board Dashboard Report</a:t>
            </a:r>
            <a:br>
              <a:rPr lang="en-US" dirty="0"/>
            </a:br>
            <a:r>
              <a:rPr lang="en-US" sz="3600" dirty="0"/>
              <a:t>Strategic Framework Annual Reporting- (every January)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A8F1C1-7D52-B275-3FA8-111EBA11F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8800" y="3602039"/>
            <a:ext cx="11125200" cy="79303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68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927F5-1447-66A8-0CAC-97DEF367B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190501"/>
            <a:ext cx="11125199" cy="590931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Board Dashboard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2B278-962A-518C-3B0D-5EE7DEA3F8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303188" y="6437914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Board Dashboard</a:t>
            </a:r>
          </a:p>
        </p:txBody>
      </p:sp>
      <p:graphicFrame>
        <p:nvGraphicFramePr>
          <p:cNvPr id="6" name="Text Placeholder 3">
            <a:extLst>
              <a:ext uri="{FF2B5EF4-FFF2-40B4-BE49-F238E27FC236}">
                <a16:creationId xmlns:a16="http://schemas.microsoft.com/office/drawing/2014/main" id="{CA96A21A-EC69-3797-0F28-716601B15E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448832"/>
              </p:ext>
            </p:extLst>
          </p:nvPr>
        </p:nvGraphicFramePr>
        <p:xfrm>
          <a:off x="558801" y="971932"/>
          <a:ext cx="11125199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651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B6A60-5B7F-6357-33FE-F7D8FEC4A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Impact Dashboard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E0878F-12C2-86D2-2695-2B704305BD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258" y="851903"/>
            <a:ext cx="10943483" cy="115502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Civic Health </a:t>
            </a:r>
          </a:p>
          <a:p>
            <a:pPr marL="0" indent="0">
              <a:buNone/>
            </a:pPr>
            <a:r>
              <a:rPr lang="en-US" sz="2400" dirty="0"/>
              <a:t>Strong civic participation, democratic engagement, trust, and shared leadership across Greater New Haven.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582686-1F22-2219-656F-BEEFCD1EEE0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2497F91-5E0F-59E5-4B7E-E13814B2D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791605"/>
              </p:ext>
            </p:extLst>
          </p:nvPr>
        </p:nvGraphicFramePr>
        <p:xfrm>
          <a:off x="2150722" y="2311374"/>
          <a:ext cx="7148261" cy="3361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276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337984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1650936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367065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410290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Outcome: Improved Social Cohesion in Greater New Haven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41029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Ability to influence local 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1011674">
                <a:tc>
                  <a:txBody>
                    <a:bodyPr/>
                    <a:lstStyle/>
                    <a:p>
                      <a:r>
                        <a:rPr lang="en-US" dirty="0"/>
                        <a:t>Having consistent source of social and emotional 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09927"/>
                  </a:ext>
                </a:extLst>
              </a:tr>
              <a:tr h="410290">
                <a:tc>
                  <a:txBody>
                    <a:bodyPr/>
                    <a:lstStyle/>
                    <a:p>
                      <a:r>
                        <a:rPr lang="en-US" dirty="0"/>
                        <a:t>Having Trust in neighbors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600917"/>
                  </a:ext>
                </a:extLst>
              </a:tr>
              <a:tr h="410290">
                <a:tc>
                  <a:txBody>
                    <a:bodyPr/>
                    <a:lstStyle/>
                    <a:p>
                      <a:r>
                        <a:rPr lang="en-US" dirty="0"/>
                        <a:t>Voter Turnout*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9546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80A77B8-4AEF-3FCB-9367-2D9F17FAA205}"/>
              </a:ext>
            </a:extLst>
          </p:cNvPr>
          <p:cNvSpPr txBox="1"/>
          <p:nvPr/>
        </p:nvSpPr>
        <p:spPr>
          <a:xfrm>
            <a:off x="558800" y="5838470"/>
            <a:ext cx="9623586" cy="308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New Haven municipal election turnout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7032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E1D08-FA93-D4BD-2788-98FD2837B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D0CE1-A25A-CC42-8676-25B5B771F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Impact Dashboard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FF9B19-6D8A-F190-1249-BAFF8FE732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4258" y="851903"/>
            <a:ext cx="10943483" cy="169687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Economic Mobility</a:t>
            </a:r>
          </a:p>
          <a:p>
            <a:pPr marL="0" indent="0">
              <a:buNone/>
            </a:pPr>
            <a:r>
              <a:rPr lang="en-US" sz="2400" dirty="0"/>
              <a:t>Improved economic opportunity, and wealth-building, particularly for Black, Brown, new immigrant, women, reentry population, and low-income communities.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2D217-CC4C-E4ED-7BB1-102868DFB3E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56F92E3-DDFB-6C73-F97B-6BBB5AE9B0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08493"/>
              </p:ext>
            </p:extLst>
          </p:nvPr>
        </p:nvGraphicFramePr>
        <p:xfrm>
          <a:off x="2150722" y="2311374"/>
          <a:ext cx="7148261" cy="3410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2276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337984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1650936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367065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410290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Outcome: Increased support for economic mobility through discretionary resources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41029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Number of Discretionary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1011674">
                <a:tc>
                  <a:txBody>
                    <a:bodyPr/>
                    <a:lstStyle/>
                    <a:p>
                      <a:r>
                        <a:rPr lang="en-US" dirty="0"/>
                        <a:t>Total amount of Discretionary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$1,472,500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 $1.5M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$1.75M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09927"/>
                  </a:ext>
                </a:extLst>
              </a:tr>
              <a:tr h="410290">
                <a:tc>
                  <a:txBody>
                    <a:bodyPr/>
                    <a:lstStyle/>
                    <a:p>
                      <a:r>
                        <a:rPr lang="en-US" dirty="0"/>
                        <a:t>Other Community Based indicators to be determined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600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7045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83BA4-04B0-A8F5-984F-622D260F3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3136A-2CDB-E614-930D-027D47625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Impact Dashboard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83A557-F9E8-5ACA-1564-CB9EE4A1026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800" y="781431"/>
            <a:ext cx="10943483" cy="180767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Nonprofit Effectiveness</a:t>
            </a:r>
          </a:p>
          <a:p>
            <a:pPr marL="0" indent="0">
              <a:buNone/>
            </a:pPr>
            <a:r>
              <a:rPr lang="en-US" dirty="0"/>
              <a:t>A strong, adaptive nonprofit sector equipped to meet evolving community needs.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B6497D-BDC8-F524-6E6C-CCCD042609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E6098DA-FF26-8821-F59F-E3B4F6C454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24610"/>
              </p:ext>
            </p:extLst>
          </p:nvPr>
        </p:nvGraphicFramePr>
        <p:xfrm>
          <a:off x="1658910" y="1884915"/>
          <a:ext cx="8874178" cy="445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660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676945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2069180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713393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410290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the amount of new general operating support provided through discretionary grants.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the number of multiyear grants.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Ensure diverse perspectives are represented in sector leadership.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3246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Number of new GOS grants awarded annually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Total amount of new GOS grants awarded annually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$2,968,900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 $3M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$3.5M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09927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Total number of multiyear grants distributed annually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27693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Percent of new discretionary grantees led by people of color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590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351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DC4A8-07ED-1255-693A-812173138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79F71-46A0-7108-218A-4EC4990B7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Philanthropy and Capital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569F82-BF4D-3554-12F8-21EC534227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800" y="781431"/>
            <a:ext cx="10943483" cy="90383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Donors and Prospects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2C5AD-0911-AA29-C243-DAAB2F32927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0934D68-AD24-94C2-8D74-E52B70191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71534"/>
              </p:ext>
            </p:extLst>
          </p:nvPr>
        </p:nvGraphicFramePr>
        <p:xfrm>
          <a:off x="1593452" y="1372362"/>
          <a:ext cx="8874178" cy="4182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660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676945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2069180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713393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410290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the number of new constituents giving.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donor, prospect and partner knowledge of foundation priorities.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donor diversity by race and age.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3246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Number of new donors annually.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317</a:t>
                      </a:r>
                    </a:p>
                    <a:p>
                      <a:r>
                        <a:rPr lang="en-US" dirty="0"/>
                        <a:t>5%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Percent reporting, they are better informed annually.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09927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Number and percent of donors of color annually.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93 (27%)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127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27693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Number and percent of donors under age 50 annually.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138 (18%)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152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590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927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5B683-DC6A-83F4-835C-AFA5048B0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C59A-1BFE-8D5D-AEC8-FCE08816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Philanthropy and Capital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C3AF9-97A2-146A-6013-7F4C4DB6AB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800" y="781431"/>
            <a:ext cx="10943483" cy="90383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Aligned Giving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C5EC8B-DF5A-795E-B0F5-FA6561288F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37763F0-5CDE-94E2-33FB-AB4264972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680645"/>
              </p:ext>
            </p:extLst>
          </p:nvPr>
        </p:nvGraphicFramePr>
        <p:xfrm>
          <a:off x="1593452" y="1372362"/>
          <a:ext cx="8874178" cy="4731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660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676945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2069180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713393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410290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Grow short term deployable resources aligned with foundation priorities.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the amount of endowed and legacy gifts aligned with foundation's priorities and affinity funds.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3246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Amount of current use giving aligned with foundation's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$198,352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$240,000</a:t>
                      </a:r>
                    </a:p>
                    <a:p>
                      <a:r>
                        <a:rPr lang="en-US" dirty="0"/>
                        <a:t>10%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$320,000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Amount of current use giving to affinity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$240,539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$265,194</a:t>
                      </a:r>
                    </a:p>
                    <a:p>
                      <a:r>
                        <a:rPr lang="en-US" dirty="0"/>
                        <a:t>5%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$340,000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94504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Amount of legacy and endowed gifts aligned with the foundation's priorities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$316,886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$383,432</a:t>
                      </a:r>
                    </a:p>
                    <a:p>
                      <a:r>
                        <a:rPr lang="en-US" dirty="0"/>
                        <a:t>10%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$510,348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09927"/>
                  </a:ext>
                </a:extLst>
              </a:tr>
              <a:tr h="622005">
                <a:tc>
                  <a:txBody>
                    <a:bodyPr/>
                    <a:lstStyle/>
                    <a:p>
                      <a:r>
                        <a:rPr lang="en-US" dirty="0"/>
                        <a:t>Amount of legacy and endowed gifts to affinity funds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$611,218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$673,868</a:t>
                      </a:r>
                    </a:p>
                    <a:p>
                      <a:r>
                        <a:rPr lang="en-US" dirty="0"/>
                        <a:t>5% increase/yr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$780,000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927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0593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09876-1335-2B2C-AB07-1AC44E6E2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239E2-9208-E234-9A4D-BDCD9103C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Philanthropy and Capital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4048C-15B8-5C6C-E8EC-957B98521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800" y="781431"/>
            <a:ext cx="10943483" cy="90383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Assets and Mission Investing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0BF782-5AFB-4DED-3056-957D21EAFDF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CFE0C26-6C60-9277-1A72-064A876ABC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056122"/>
              </p:ext>
            </p:extLst>
          </p:nvPr>
        </p:nvGraphicFramePr>
        <p:xfrm>
          <a:off x="1593452" y="1372362"/>
          <a:ext cx="8874178" cy="2696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4660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676945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2069180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713393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410290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the total assets under management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Increase the amount of capital deployed for mission investments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32463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Amount of assets under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$700M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Growth aligned with the 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$1.2B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708172">
                <a:tc>
                  <a:txBody>
                    <a:bodyPr/>
                    <a:lstStyle/>
                    <a:p>
                      <a:r>
                        <a:rPr lang="en-US" dirty="0"/>
                        <a:t>Amount of capital deployed for mission investments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by 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Increase by 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94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06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60D3A-BC41-7D9B-BC1F-341CBB628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0F78C-4E65-F180-3A34-0095DAFF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Organizational Effectiveness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A54EB8-83DC-0698-B28D-13F8E0E0D5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800" y="781431"/>
            <a:ext cx="11143728" cy="387798"/>
          </a:xfrm>
        </p:spPr>
        <p:txBody>
          <a:bodyPr/>
          <a:lstStyle/>
          <a:p>
            <a:pPr marL="0" indent="0">
              <a:buNone/>
            </a:pPr>
            <a:r>
              <a:rPr lang="en-US" sz="2700" b="1" dirty="0"/>
              <a:t>A high-performing, values-aligned organization capable of sustained impact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6C1B6-AF6B-2B33-12EE-56EE5450295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Board Dashboard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B0921D4-A7C8-B344-E6D5-FD06B98B9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185149"/>
              </p:ext>
            </p:extLst>
          </p:nvPr>
        </p:nvGraphicFramePr>
        <p:xfrm>
          <a:off x="558799" y="1300968"/>
          <a:ext cx="10279088" cy="45812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5250">
                  <a:extLst>
                    <a:ext uri="{9D8B030D-6E8A-4147-A177-3AD203B41FA5}">
                      <a16:colId xmlns:a16="http://schemas.microsoft.com/office/drawing/2014/main" val="3711553359"/>
                    </a:ext>
                  </a:extLst>
                </a:gridCol>
                <a:gridCol w="1942429">
                  <a:extLst>
                    <a:ext uri="{9D8B030D-6E8A-4147-A177-3AD203B41FA5}">
                      <a16:colId xmlns:a16="http://schemas.microsoft.com/office/drawing/2014/main" val="3215257570"/>
                    </a:ext>
                  </a:extLst>
                </a:gridCol>
                <a:gridCol w="2396761">
                  <a:extLst>
                    <a:ext uri="{9D8B030D-6E8A-4147-A177-3AD203B41FA5}">
                      <a16:colId xmlns:a16="http://schemas.microsoft.com/office/drawing/2014/main" val="1864415709"/>
                    </a:ext>
                  </a:extLst>
                </a:gridCol>
                <a:gridCol w="1984648">
                  <a:extLst>
                    <a:ext uri="{9D8B030D-6E8A-4147-A177-3AD203B41FA5}">
                      <a16:colId xmlns:a16="http://schemas.microsoft.com/office/drawing/2014/main" val="1081293574"/>
                    </a:ext>
                  </a:extLst>
                </a:gridCol>
              </a:tblGrid>
              <a:tr h="1656302">
                <a:tc gridSpan="4">
                  <a:txBody>
                    <a:bodyPr/>
                    <a:lstStyle/>
                    <a:p>
                      <a:r>
                        <a:rPr lang="en-US" dirty="0"/>
                        <a:t>Outcomes: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Improved staff engagement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Maintain strong staff retention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Grow the operating reserve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Fully integration core systems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Staff demonstrates increased learning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453641"/>
                  </a:ext>
                </a:extLst>
              </a:tr>
              <a:tr h="46542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2-3yr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yr Target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4673"/>
                  </a:ext>
                </a:extLst>
              </a:tr>
              <a:tr h="413175">
                <a:tc>
                  <a:txBody>
                    <a:bodyPr/>
                    <a:lstStyle/>
                    <a:p>
                      <a:r>
                        <a:rPr lang="en-US" dirty="0"/>
                        <a:t>Overall staff engagement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4.3 (out of 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&gt;/= 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649"/>
                  </a:ext>
                </a:extLst>
              </a:tr>
              <a:tr h="466873">
                <a:tc>
                  <a:txBody>
                    <a:bodyPr/>
                    <a:lstStyle/>
                    <a:p>
                      <a:r>
                        <a:rPr lang="en-US" dirty="0"/>
                        <a:t>Staff retention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&gt;/= 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&gt;/= 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94504"/>
                  </a:ext>
                </a:extLst>
              </a:tr>
              <a:tr h="391954">
                <a:tc>
                  <a:txBody>
                    <a:bodyPr/>
                    <a:lstStyle/>
                    <a:p>
                      <a:r>
                        <a:rPr lang="en-US" dirty="0"/>
                        <a:t>Operating reserve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$4M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554148"/>
                  </a:ext>
                </a:extLst>
              </a:tr>
              <a:tr h="431362">
                <a:tc>
                  <a:txBody>
                    <a:bodyPr/>
                    <a:lstStyle/>
                    <a:p>
                      <a:r>
                        <a:rPr lang="en-US" dirty="0"/>
                        <a:t>Systems 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Partial integration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Fully Integrated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Optimized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610120"/>
                  </a:ext>
                </a:extLst>
              </a:tr>
              <a:tr h="675132">
                <a:tc>
                  <a:txBody>
                    <a:bodyPr/>
                    <a:lstStyle/>
                    <a:p>
                      <a:r>
                        <a:rPr lang="en-US" dirty="0"/>
                        <a:t>Staff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5916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2249306"/>
      </p:ext>
    </p:extLst>
  </p:cSld>
  <p:clrMapOvr>
    <a:masterClrMapping/>
  </p:clrMapOvr>
</p:sld>
</file>

<file path=ppt/theme/theme1.xml><?xml version="1.0" encoding="utf-8"?>
<a:theme xmlns:a="http://schemas.openxmlformats.org/drawingml/2006/main" name="2024 CFGNH PPT Presentation">
  <a:themeElements>
    <a:clrScheme name="CFGNH 201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951"/>
      </a:accent1>
      <a:accent2>
        <a:srgbClr val="23567D"/>
      </a:accent2>
      <a:accent3>
        <a:srgbClr val="AA392A"/>
      </a:accent3>
      <a:accent4>
        <a:srgbClr val="3F387D"/>
      </a:accent4>
      <a:accent5>
        <a:srgbClr val="B19034"/>
      </a:accent5>
      <a:accent6>
        <a:srgbClr val="75BDB3"/>
      </a:accent6>
      <a:hlink>
        <a:srgbClr val="92A5C8"/>
      </a:hlink>
      <a:folHlink>
        <a:srgbClr val="B282A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FGNH PPT Template" id="{86A6A940-D00C-C244-A11F-E32D36968474}" vid="{AB96C20A-FF03-1D4D-89C1-C806532778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</TotalTime>
  <Words>738</Words>
  <Application>Microsoft Office PowerPoint</Application>
  <PresentationFormat>Widescreen</PresentationFormat>
  <Paragraphs>196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.AppleSystemUIFont</vt:lpstr>
      <vt:lpstr>Aptos</vt:lpstr>
      <vt:lpstr>Arial</vt:lpstr>
      <vt:lpstr>Calibri</vt:lpstr>
      <vt:lpstr>2024 CFGNH PPT Presentation</vt:lpstr>
      <vt:lpstr>DRAFT Revised Board Dashboard Report Strategic Framework Annual Reporting- (every January)</vt:lpstr>
      <vt:lpstr>Board Dashboard</vt:lpstr>
      <vt:lpstr>Community Impact Dashboard</vt:lpstr>
      <vt:lpstr>Community Impact Dashboard</vt:lpstr>
      <vt:lpstr>Community Impact Dashboard</vt:lpstr>
      <vt:lpstr>Philanthropy and Capital</vt:lpstr>
      <vt:lpstr>Philanthropy and Capital</vt:lpstr>
      <vt:lpstr>Philanthropy and Capital</vt:lpstr>
      <vt:lpstr>Organizational Effectiveness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Amy Nicefaro</dc:creator>
  <cp:lastModifiedBy>Christina Ciociola</cp:lastModifiedBy>
  <cp:revision>48</cp:revision>
  <dcterms:created xsi:type="dcterms:W3CDTF">2025-08-19T12:49:15Z</dcterms:created>
  <dcterms:modified xsi:type="dcterms:W3CDTF">2026-09-08T23:20:42Z</dcterms:modified>
</cp:coreProperties>
</file>