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4" r:id="rId2"/>
    <p:sldMasterId id="2147483688" r:id="rId3"/>
    <p:sldMasterId id="2147483711" r:id="rId4"/>
    <p:sldMasterId id="2147483713" r:id="rId5"/>
  </p:sldMasterIdLst>
  <p:notesMasterIdLst>
    <p:notesMasterId r:id="rId24"/>
  </p:notesMasterIdLst>
  <p:sldIdLst>
    <p:sldId id="337" r:id="rId6"/>
    <p:sldId id="338" r:id="rId7"/>
    <p:sldId id="339" r:id="rId8"/>
    <p:sldId id="340" r:id="rId9"/>
    <p:sldId id="341" r:id="rId10"/>
    <p:sldId id="342" r:id="rId11"/>
    <p:sldId id="343" r:id="rId12"/>
    <p:sldId id="344" r:id="rId13"/>
    <p:sldId id="345" r:id="rId14"/>
    <p:sldId id="346" r:id="rId15"/>
    <p:sldId id="347" r:id="rId16"/>
    <p:sldId id="348" r:id="rId17"/>
    <p:sldId id="349" r:id="rId18"/>
    <p:sldId id="350" r:id="rId19"/>
    <p:sldId id="351" r:id="rId20"/>
    <p:sldId id="352" r:id="rId21"/>
    <p:sldId id="353" r:id="rId22"/>
    <p:sldId id="35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64922" autoAdjust="0"/>
  </p:normalViewPr>
  <p:slideViewPr>
    <p:cSldViewPr>
      <p:cViewPr varScale="1">
        <p:scale>
          <a:sx n="34" d="100"/>
          <a:sy n="34" d="100"/>
        </p:scale>
        <p:origin x="-1723"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5C0EF9-E81E-4891-8818-D61662A38247}" type="datetimeFigureOut">
              <a:rPr lang="en-US" smtClean="0"/>
              <a:pPr/>
              <a:t>3/3/2014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7F5D54-08AA-495F-902C-8B5F8CEF82D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28676" name="Slide Number Placeholder 3"/>
          <p:cNvSpPr>
            <a:spLocks noGrp="1"/>
          </p:cNvSpPr>
          <p:nvPr>
            <p:ph type="sldNum" sz="quarter" idx="5"/>
          </p:nvPr>
        </p:nvSpPr>
        <p:spPr bwMode="auto">
          <a:noFill/>
          <a:ln>
            <a:miter lim="800000"/>
            <a:headEnd/>
            <a:tailEnd/>
          </a:ln>
        </p:spPr>
        <p:txBody>
          <a:bodyPr/>
          <a:lstStyle/>
          <a:p>
            <a:fld id="{928A4DE4-F267-4F93-B9A2-05584177BB4E}" type="slidenum">
              <a:rPr lang="en-US">
                <a:solidFill>
                  <a:prstClr val="black"/>
                </a:solidFill>
              </a:rPr>
              <a:pPr/>
              <a:t>11</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3.xml"/><Relationship Id="rId1" Type="http://schemas.openxmlformats.org/officeDocument/2006/relationships/themeOverride" Target="../theme/themeOverride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CF Title Page - layout">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1981200"/>
            <a:ext cx="7010400" cy="1600200"/>
          </a:xfrm>
          <a:prstGeom prst="rect">
            <a:avLst/>
          </a:prstGeom>
        </p:spPr>
        <p:txBody>
          <a:bodyPr anchor="ctr"/>
          <a:lstStyle>
            <a:lvl1pPr>
              <a:buNone/>
              <a:defRPr lang="en-US" sz="3200" b="1" kern="1200" baseline="0" dirty="0" smtClean="0">
                <a:solidFill>
                  <a:srgbClr val="7DAC65"/>
                </a:solidFill>
                <a:latin typeface="+mn-lt"/>
                <a:ea typeface="+mn-ea"/>
                <a:cs typeface="+mn-cs"/>
              </a:defRPr>
            </a:lvl1pPr>
          </a:lstStyle>
          <a:p>
            <a:pPr lvl="0"/>
            <a:r>
              <a:rPr lang="en-US"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946E74B3-BA75-4F41-BA1A-B78253834505}" type="datetimeFigureOut">
              <a:rPr lang="en-US">
                <a:solidFill>
                  <a:prstClr val="black"/>
                </a:solidFill>
              </a:rPr>
              <a:pPr>
                <a:defRPr/>
              </a:pPr>
              <a:t>3/3/2014</a:t>
            </a:fld>
            <a:endParaRPr lang="en-US">
              <a:solidFill>
                <a:prstClr val="black"/>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DEEB1D99-FE9D-4872-A632-BE3651E2C51A}" type="slidenum">
              <a:rPr lang="en-US">
                <a:solidFill>
                  <a:prstClr val="black"/>
                </a:solidFill>
              </a:rPr>
              <a:pPr>
                <a:defRPr/>
              </a:pPr>
              <a:t>‹#›</a:t>
            </a:fld>
            <a:endParaRPr lang="en-US">
              <a:solidFill>
                <a:prstClr val="black"/>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solidFill>
                <a:prstClr val="white"/>
              </a:solidFill>
              <a:ea typeface="ＭＳ Ｐゴシック" pitchFamily="34" charset="-128"/>
            </a:endParaRPr>
          </a:p>
        </p:txBody>
      </p:sp>
      <p:sp>
        <p:nvSpPr>
          <p:cNvPr id="6" name="Freeform 15"/>
          <p:cNvSpPr>
            <a:spLocks/>
          </p:cNvSpPr>
          <p:nvPr/>
        </p:nvSpPr>
        <p:spPr bwMode="auto">
          <a:xfrm>
            <a:off x="485775" y="5938838"/>
            <a:ext cx="3690938" cy="933450"/>
          </a:xfrm>
          <a:custGeom>
            <a:avLst/>
            <a:gdLst>
              <a:gd name="T0" fmla="*/ 0 w 5591"/>
              <a:gd name="T1" fmla="*/ 0 h 588"/>
              <a:gd name="T2" fmla="*/ 3802505 w 5591"/>
              <a:gd name="T3" fmla="*/ 0 h 588"/>
              <a:gd name="T4" fmla="*/ 3802505 w 5591"/>
              <a:gd name="T5" fmla="*/ 838200 h 588"/>
              <a:gd name="T6" fmla="*/ 3168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noFill/>
            <a:prstDash val="solid"/>
            <a:round/>
            <a:headEnd type="none" w="med" len="med"/>
            <a:tailEnd type="none" w="med" len="med"/>
          </a:ln>
        </p:spPr>
        <p:txBody>
          <a:bodyPr/>
          <a:lstStyle/>
          <a:p>
            <a:pPr fontAlgn="base">
              <a:spcBef>
                <a:spcPct val="0"/>
              </a:spcBef>
              <a:spcAft>
                <a:spcPct val="0"/>
              </a:spcAft>
              <a:defRPr/>
            </a:pPr>
            <a:endParaRPr lang="en-US">
              <a:solidFill>
                <a:prstClr val="white"/>
              </a:solidFill>
              <a:latin typeface="Arial" pitchFamily="34" charset="0"/>
              <a:ea typeface="ＭＳ Ｐゴシック" pitchFamily="34" charset="-128"/>
            </a:endParaRPr>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a:spLocks noChangeArrowheads="1"/>
          </p:cNvSpPr>
          <p:nvPr/>
        </p:nvSpPr>
        <p:spPr bwMode="auto">
          <a:xfrm>
            <a:off x="8664575" y="4987925"/>
            <a:ext cx="182563"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8"/>
              </a:srgbClr>
            </a:outerShdw>
          </a:effectLst>
        </p:spPr>
        <p:txBody>
          <a:bodyPr anchor="ctr"/>
          <a:lstStyle>
            <a:extLst/>
          </a:lstStyle>
          <a:p>
            <a:pPr>
              <a:defRPr/>
            </a:pPr>
            <a:endParaRPr lang="en-US" dirty="0">
              <a:solidFill>
                <a:prstClr val="white"/>
              </a:solidFill>
              <a:ea typeface="ＭＳ Ｐゴシック" pitchFamily="34" charset="-128"/>
            </a:endParaRPr>
          </a:p>
        </p:txBody>
      </p:sp>
      <p:sp>
        <p:nvSpPr>
          <p:cNvPr id="10" name="Chevron 9"/>
          <p:cNvSpPr>
            <a:spLocks noChangeArrowheads="1"/>
          </p:cNvSpPr>
          <p:nvPr/>
        </p:nvSpPr>
        <p:spPr bwMode="auto">
          <a:xfrm>
            <a:off x="8477250" y="4987925"/>
            <a:ext cx="182563"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8"/>
              </a:srgbClr>
            </a:outerShdw>
          </a:effectLst>
        </p:spPr>
        <p:txBody>
          <a:bodyPr anchor="ctr"/>
          <a:lstStyle>
            <a:extLst/>
          </a:lstStyle>
          <a:p>
            <a:pPr>
              <a:defRPr/>
            </a:pPr>
            <a:endParaRPr lang="en-US" dirty="0">
              <a:solidFill>
                <a:prstClr val="white"/>
              </a:solidFill>
              <a:ea typeface="ＭＳ Ｐゴシック" pitchFamily="34" charset="-128"/>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lvl1pPr>
          </a:lstStyle>
          <a:p>
            <a:pPr>
              <a:defRPr/>
            </a:pPr>
            <a:fld id="{F86E9F51-010A-4923-90C9-CE11994A9424}" type="datetimeFigureOut">
              <a:rPr lang="en-US">
                <a:solidFill>
                  <a:prstClr val="white"/>
                </a:solidFill>
              </a:rPr>
              <a:pPr>
                <a:defRPr/>
              </a:pPr>
              <a:t>3/3/2014</a:t>
            </a:fld>
            <a:endParaRPr lang="en-US">
              <a:solidFill>
                <a:prstClr val="white"/>
              </a:solidFill>
            </a:endParaRPr>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solidFill>
                <a:prstClr val="white"/>
              </a:solidFill>
            </a:endParaRPr>
          </a:p>
        </p:txBody>
      </p:sp>
      <p:sp>
        <p:nvSpPr>
          <p:cNvPr id="13" name="Slide Number Placeholder 6"/>
          <p:cNvSpPr>
            <a:spLocks noGrp="1"/>
          </p:cNvSpPr>
          <p:nvPr>
            <p:ph type="sldNum" sz="quarter" idx="12"/>
          </p:nvPr>
        </p:nvSpPr>
        <p:spPr/>
        <p:txBody>
          <a:bodyPr/>
          <a:lstStyle>
            <a:lvl1pPr>
              <a:defRPr/>
            </a:lvl1pPr>
          </a:lstStyle>
          <a:p>
            <a:pPr>
              <a:defRPr/>
            </a:pPr>
            <a:fld id="{CCD1D871-1457-4354-9F43-BD101C15731F}" type="slidenum">
              <a:rPr lang="en-US">
                <a:solidFill>
                  <a:prstClr val="white"/>
                </a:solidFill>
              </a:rPr>
              <a:pPr>
                <a:defRPr/>
              </a:pPr>
              <a:t>‹#›</a:t>
            </a:fld>
            <a:endParaRPr lang="en-US">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C65549D-8C58-4890-9BC1-9295D6A98A16}" type="datetimeFigureOut">
              <a:rPr lang="en-US">
                <a:solidFill>
                  <a:prstClr val="black"/>
                </a:solidFill>
              </a:rPr>
              <a:pPr>
                <a:defRPr/>
              </a:pPr>
              <a:t>3/3/2014</a:t>
            </a:fld>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889CA213-D498-4715-9DF2-4D0001E24C13}" type="slidenum">
              <a:rPr lang="en-US">
                <a:solidFill>
                  <a:prstClr val="black"/>
                </a:solidFill>
              </a:rPr>
              <a:pPr>
                <a:defRPr/>
              </a:pPr>
              <a:t>‹#›</a:t>
            </a:fld>
            <a:endParaRPr lang="en-US">
              <a:solidFill>
                <a:prstClr val="black"/>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7EB42CA-337E-4CE5-A1FD-8F4E1904DF1F}" type="datetimeFigureOut">
              <a:rPr lang="en-US">
                <a:solidFill>
                  <a:prstClr val="black"/>
                </a:solidFill>
              </a:rPr>
              <a:pPr>
                <a:defRPr/>
              </a:pPr>
              <a:t>3/3/2014</a:t>
            </a:fld>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25A4C381-EE97-4A0F-9F26-25BCB5955DAC}" type="slidenum">
              <a:rPr lang="en-US">
                <a:solidFill>
                  <a:prstClr val="black"/>
                </a:solidFill>
              </a:rPr>
              <a:pPr>
                <a:defRPr/>
              </a:pPr>
              <a:t>‹#›</a:t>
            </a:fld>
            <a:endParaRPr 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CF Title Page - layout">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1981200"/>
            <a:ext cx="7010400" cy="1600200"/>
          </a:xfrm>
          <a:prstGeom prst="rect">
            <a:avLst/>
          </a:prstGeom>
        </p:spPr>
        <p:txBody>
          <a:bodyPr anchor="ctr"/>
          <a:lstStyle>
            <a:lvl1pPr>
              <a:buNone/>
              <a:defRPr lang="en-US" sz="3200" b="1" kern="1200" baseline="0" dirty="0" smtClean="0">
                <a:solidFill>
                  <a:srgbClr val="7DAC65"/>
                </a:solidFill>
                <a:latin typeface="+mn-lt"/>
                <a:ea typeface="+mn-ea"/>
                <a:cs typeface="+mn-cs"/>
              </a:defRPr>
            </a:lvl1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CF Content Page 1 - layout">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1219200" y="76200"/>
            <a:ext cx="7467600" cy="838200"/>
          </a:xfrm>
          <a:prstGeom prst="rect">
            <a:avLst/>
          </a:prstGeom>
        </p:spPr>
        <p:txBody>
          <a:bodyPr anchor="ctr"/>
          <a:lstStyle>
            <a:lvl1pPr>
              <a:spcBef>
                <a:spcPts val="0"/>
              </a:spcBef>
              <a:buNone/>
              <a:defRPr lang="en-US" sz="2800" b="1" kern="1200" baseline="0" dirty="0" smtClean="0">
                <a:solidFill>
                  <a:srgbClr val="7DAC65"/>
                </a:solidFill>
                <a:latin typeface="+mn-lt"/>
                <a:ea typeface="+mn-ea"/>
                <a:cs typeface="+mn-cs"/>
              </a:defRPr>
            </a:lvl1pPr>
          </a:lstStyle>
          <a:p>
            <a:pPr lvl="0"/>
            <a:r>
              <a:rPr lang="en-US" dirty="0" smtClean="0"/>
              <a:t>Click to edit Master text styles</a:t>
            </a:r>
          </a:p>
        </p:txBody>
      </p:sp>
      <p:sp>
        <p:nvSpPr>
          <p:cNvPr id="6" name="Text Placeholder 5"/>
          <p:cNvSpPr>
            <a:spLocks noGrp="1"/>
          </p:cNvSpPr>
          <p:nvPr>
            <p:ph type="body" sz="quarter" idx="12"/>
          </p:nvPr>
        </p:nvSpPr>
        <p:spPr>
          <a:xfrm>
            <a:off x="685800" y="1219200"/>
            <a:ext cx="4876800" cy="533400"/>
          </a:xfrm>
          <a:prstGeom prst="rect">
            <a:avLst/>
          </a:prstGeom>
        </p:spPr>
        <p:txBody>
          <a:bodyPr/>
          <a:lstStyle>
            <a:lvl1pPr>
              <a:buNone/>
              <a:defRPr lang="en-US" sz="2800" kern="1200" dirty="0" smtClean="0">
                <a:solidFill>
                  <a:srgbClr val="403900"/>
                </a:solidFill>
                <a:latin typeface="+mn-lt"/>
                <a:ea typeface="+mn-ea"/>
                <a:cs typeface="+mn-cs"/>
              </a:defRPr>
            </a:lvl1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CF Content Page 1 - layout">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1219200" y="76200"/>
            <a:ext cx="7467600" cy="838200"/>
          </a:xfrm>
          <a:prstGeom prst="rect">
            <a:avLst/>
          </a:prstGeom>
        </p:spPr>
        <p:txBody>
          <a:bodyPr anchor="ctr"/>
          <a:lstStyle>
            <a:lvl1pPr>
              <a:spcBef>
                <a:spcPts val="0"/>
              </a:spcBef>
              <a:buNone/>
              <a:defRPr lang="en-US" sz="2800" b="1" kern="1200" baseline="0" dirty="0" smtClean="0">
                <a:solidFill>
                  <a:srgbClr val="7DAC65"/>
                </a:solidFill>
                <a:latin typeface="+mn-lt"/>
                <a:ea typeface="+mn-ea"/>
                <a:cs typeface="+mn-cs"/>
              </a:defRPr>
            </a:lvl1pPr>
          </a:lstStyle>
          <a:p>
            <a:pPr lvl="0"/>
            <a:r>
              <a:rPr lang="en-US" dirty="0" smtClean="0"/>
              <a:t>Click to edit Master text styles</a:t>
            </a:r>
          </a:p>
        </p:txBody>
      </p:sp>
      <p:sp>
        <p:nvSpPr>
          <p:cNvPr id="6" name="Text Placeholder 5"/>
          <p:cNvSpPr>
            <a:spLocks noGrp="1"/>
          </p:cNvSpPr>
          <p:nvPr>
            <p:ph type="body" sz="quarter" idx="12"/>
          </p:nvPr>
        </p:nvSpPr>
        <p:spPr>
          <a:xfrm>
            <a:off x="685800" y="1219200"/>
            <a:ext cx="4876800" cy="533400"/>
          </a:xfrm>
          <a:prstGeom prst="rect">
            <a:avLst/>
          </a:prstGeom>
        </p:spPr>
        <p:txBody>
          <a:bodyPr/>
          <a:lstStyle>
            <a:lvl1pPr>
              <a:buNone/>
              <a:defRPr lang="en-US" sz="2800" kern="1200" dirty="0" smtClean="0">
                <a:solidFill>
                  <a:srgbClr val="403900"/>
                </a:solidFill>
                <a:latin typeface="+mn-lt"/>
                <a:ea typeface="+mn-ea"/>
                <a:cs typeface="+mn-cs"/>
              </a:defRPr>
            </a:lvl1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grpSp>
        <p:nvGrpSpPr>
          <p:cNvPr id="2"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solidFill>
                  <a:prstClr val="black"/>
                </a:solidFill>
                <a:ea typeface="ＭＳ Ｐゴシック" pitchFamily="34" charset="-128"/>
              </a:endParaRPr>
            </a:p>
          </p:txBody>
        </p:sp>
        <p:sp>
          <p:nvSpPr>
            <p:cNvPr id="7" name="Freeform 18"/>
            <p:cNvSpPr>
              <a:spLocks/>
            </p:cNvSpPr>
            <p:nvPr/>
          </p:nvSpPr>
          <p:spPr bwMode="auto">
            <a:xfrm>
              <a:off x="35926" y="5135025"/>
              <a:ext cx="9108074" cy="838869"/>
            </a:xfrm>
            <a:custGeom>
              <a:avLst/>
              <a:gdLst>
                <a:gd name="T0" fmla="*/ 0 w 5760"/>
                <a:gd name="T1" fmla="*/ 0 h 528"/>
                <a:gd name="T2" fmla="*/ 9108074 w 5760"/>
                <a:gd name="T3" fmla="*/ 0 h 528"/>
                <a:gd name="T4" fmla="*/ 9108074 w 5760"/>
                <a:gd name="T5" fmla="*/ 838869 h 528"/>
                <a:gd name="T6" fmla="*/ 75901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w="9525" cap="flat" cmpd="sng">
              <a:noFill/>
              <a:prstDash val="solid"/>
              <a:round/>
              <a:headEnd type="none" w="med" len="med"/>
              <a:tailEnd type="none" w="med" len="med"/>
            </a:ln>
          </p:spPr>
          <p:txBody>
            <a:bodyPr/>
            <a:lstStyle/>
            <a:p>
              <a:pPr fontAlgn="base">
                <a:spcBef>
                  <a:spcPct val="0"/>
                </a:spcBef>
                <a:spcAft>
                  <a:spcPct val="0"/>
                </a:spcAft>
                <a:defRPr/>
              </a:pPr>
              <a:endParaRPr lang="en-US">
                <a:solidFill>
                  <a:prstClr val="black"/>
                </a:solidFill>
                <a:latin typeface="Arial" pitchFamily="34" charset="0"/>
                <a:ea typeface="ＭＳ Ｐゴシック" pitchFamily="34" charset="-128"/>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lstStyle>
          <a:p>
            <a:pPr>
              <a:defRPr/>
            </a:pPr>
            <a:fld id="{85914893-33AC-4B5C-82E8-E08828D9D7D1}" type="datetimeFigureOut">
              <a:rPr lang="en-US"/>
              <a:pPr>
                <a:defRPr/>
              </a:pPr>
              <a:t>3/3/2014</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solidFill>
                <a:srgbClr val="2DA2BF">
                  <a:tint val="20000"/>
                </a:srgbClr>
              </a:solidFill>
            </a:endParaRPr>
          </a:p>
        </p:txBody>
      </p:sp>
      <p:sp>
        <p:nvSpPr>
          <p:cNvPr id="13" name="Slide Number Placeholder 26"/>
          <p:cNvSpPr>
            <a:spLocks noGrp="1"/>
          </p:cNvSpPr>
          <p:nvPr>
            <p:ph type="sldNum" sz="quarter" idx="12"/>
          </p:nvPr>
        </p:nvSpPr>
        <p:spPr/>
        <p:txBody>
          <a:bodyPr/>
          <a:lstStyle>
            <a:lvl1pPr>
              <a:defRPr>
                <a:solidFill>
                  <a:srgbClr val="FFFFFF"/>
                </a:solidFill>
              </a:defRPr>
            </a:lvl1pPr>
          </a:lstStyle>
          <a:p>
            <a:pPr>
              <a:defRPr/>
            </a:pPr>
            <a:fld id="{F379C930-A883-4FE6-9ACE-7ACCA685361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031E2D7E-7754-4F62-B877-CD0B191F4577}" type="datetimeFigureOut">
              <a:rPr lang="en-US">
                <a:solidFill>
                  <a:prstClr val="black"/>
                </a:solidFill>
              </a:rPr>
              <a:pPr>
                <a:defRPr/>
              </a:pPr>
              <a:t>3/3/2014</a:t>
            </a:fld>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EAEEC04E-2C1E-465B-A34E-23813C8C576F}" type="slidenum">
              <a:rPr lang="en-US">
                <a:solidFill>
                  <a:prstClr val="black"/>
                </a:solidFill>
              </a:rPr>
              <a:pPr>
                <a:defRPr/>
              </a:pPr>
              <a:t>‹#›</a:t>
            </a:fld>
            <a:endParaRPr lang="en-US">
              <a:solidFill>
                <a:prstClr val="black"/>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a:spLocks noChangeArrowheads="1"/>
          </p:cNvSpPr>
          <p:nvPr/>
        </p:nvSpPr>
        <p:spPr bwMode="auto">
          <a:xfrm>
            <a:off x="3636963" y="3005138"/>
            <a:ext cx="182562"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8"/>
              </a:srgbClr>
            </a:outerShdw>
          </a:effectLst>
        </p:spPr>
        <p:txBody>
          <a:bodyPr anchor="ctr"/>
          <a:lstStyle>
            <a:extLst/>
          </a:lstStyle>
          <a:p>
            <a:pPr>
              <a:defRPr/>
            </a:pPr>
            <a:endParaRPr lang="en-US" dirty="0">
              <a:solidFill>
                <a:prstClr val="white"/>
              </a:solidFill>
              <a:ea typeface="ＭＳ Ｐゴシック" pitchFamily="34" charset="-128"/>
            </a:endParaRPr>
          </a:p>
        </p:txBody>
      </p:sp>
      <p:sp>
        <p:nvSpPr>
          <p:cNvPr id="5" name="Chevron 4"/>
          <p:cNvSpPr>
            <a:spLocks noChangeArrowheads="1"/>
          </p:cNvSpPr>
          <p:nvPr/>
        </p:nvSpPr>
        <p:spPr bwMode="auto">
          <a:xfrm>
            <a:off x="3449638" y="3005138"/>
            <a:ext cx="184150"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8"/>
              </a:srgbClr>
            </a:outerShdw>
          </a:effectLst>
        </p:spPr>
        <p:txBody>
          <a:bodyPr anchor="ctr"/>
          <a:lstStyle>
            <a:extLst/>
          </a:lstStyle>
          <a:p>
            <a:pPr>
              <a:defRPr/>
            </a:pPr>
            <a:endParaRPr lang="en-US" dirty="0">
              <a:solidFill>
                <a:prstClr val="white"/>
              </a:solidFill>
              <a:ea typeface="ＭＳ Ｐゴシック" pitchFamily="34" charset="-128"/>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A7266426-5BC1-41BE-9796-F97B38A664A7}" type="datetimeFigureOut">
              <a:rPr lang="en-US">
                <a:solidFill>
                  <a:prstClr val="white"/>
                </a:solidFill>
              </a:rPr>
              <a:pPr>
                <a:defRPr/>
              </a:pPr>
              <a:t>3/3/2014</a:t>
            </a:fld>
            <a:endParaRPr lang="en-US">
              <a:solidFill>
                <a:prstClr val="white"/>
              </a:solidFill>
            </a:endParaRPr>
          </a:p>
        </p:txBody>
      </p:sp>
      <p:sp>
        <p:nvSpPr>
          <p:cNvPr id="7" name="Footer Placeholder 4"/>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8" name="Slide Number Placeholder 5"/>
          <p:cNvSpPr>
            <a:spLocks noGrp="1"/>
          </p:cNvSpPr>
          <p:nvPr>
            <p:ph type="sldNum" sz="quarter" idx="12"/>
          </p:nvPr>
        </p:nvSpPr>
        <p:spPr/>
        <p:txBody>
          <a:bodyPr/>
          <a:lstStyle>
            <a:lvl1pPr>
              <a:defRPr/>
            </a:lvl1pPr>
          </a:lstStyle>
          <a:p>
            <a:pPr>
              <a:defRPr/>
            </a:pPr>
            <a:fld id="{B37C113F-1DC4-41A2-A95F-55E24C041D20}" type="slidenum">
              <a:rPr lang="en-US">
                <a:solidFill>
                  <a:prstClr val="white"/>
                </a:solidFill>
              </a:rPr>
              <a:pPr>
                <a:defRPr/>
              </a:pPr>
              <a:t>‹#›</a:t>
            </a:fld>
            <a:endParaRPr lang="en-US">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lstStyle>
          <a:p>
            <a:pPr>
              <a:defRPr/>
            </a:pPr>
            <a:fld id="{D27B97CB-DB73-4B56-864A-9CCD9AB86FC8}" type="datetimeFigureOut">
              <a:rPr lang="en-US">
                <a:solidFill>
                  <a:prstClr val="white"/>
                </a:solidFill>
              </a:rPr>
              <a:pPr>
                <a:defRPr/>
              </a:pPr>
              <a:t>3/3/2014</a:t>
            </a:fld>
            <a:endParaRPr lang="en-US">
              <a:solidFill>
                <a:prstClr val="white"/>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7" name="Slide Number Placeholder 6"/>
          <p:cNvSpPr>
            <a:spLocks noGrp="1"/>
          </p:cNvSpPr>
          <p:nvPr>
            <p:ph type="sldNum" sz="quarter" idx="12"/>
          </p:nvPr>
        </p:nvSpPr>
        <p:spPr/>
        <p:txBody>
          <a:bodyPr/>
          <a:lstStyle>
            <a:lvl1pPr>
              <a:defRPr/>
            </a:lvl1pPr>
          </a:lstStyle>
          <a:p>
            <a:pPr>
              <a:defRPr/>
            </a:pPr>
            <a:fld id="{65538245-DE27-4434-90E3-4452CEED8B5D}" type="slidenum">
              <a:rPr lang="en-US">
                <a:solidFill>
                  <a:prstClr val="white"/>
                </a:solidFill>
              </a:rPr>
              <a:pPr>
                <a:defRPr/>
              </a:pPr>
              <a:t>‹#›</a:t>
            </a:fld>
            <a:endParaRPr lang="en-US">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7AF6AF4A-6877-436F-9A55-DA7C9092EAF1}" type="datetimeFigureOut">
              <a:rPr lang="en-US">
                <a:solidFill>
                  <a:prstClr val="black"/>
                </a:solidFill>
              </a:rPr>
              <a:pPr>
                <a:defRPr/>
              </a:pPr>
              <a:t>3/3/2014</a:t>
            </a:fld>
            <a:endParaRPr lang="en-US">
              <a:solidFill>
                <a:prstClr val="black"/>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9" name="Slide Number Placeholder 8"/>
          <p:cNvSpPr>
            <a:spLocks noGrp="1"/>
          </p:cNvSpPr>
          <p:nvPr>
            <p:ph type="sldNum" sz="quarter" idx="12"/>
          </p:nvPr>
        </p:nvSpPr>
        <p:spPr/>
        <p:txBody>
          <a:bodyPr/>
          <a:lstStyle>
            <a:lvl1pPr>
              <a:defRPr/>
            </a:lvl1pPr>
          </a:lstStyle>
          <a:p>
            <a:pPr>
              <a:defRPr/>
            </a:pPr>
            <a:fld id="{79DF860F-581A-4E30-8A5B-E1DD6BAA6E7C}" type="slidenum">
              <a:rPr lang="en-US">
                <a:solidFill>
                  <a:prstClr val="black"/>
                </a:solidFill>
              </a:rPr>
              <a:pPr>
                <a:defRPr/>
              </a:pPr>
              <a:t>‹#›</a:t>
            </a:fld>
            <a:endParaRPr lang="en-US">
              <a:solidFill>
                <a:prstClr val="black"/>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AF0C5739-3D86-47AA-A965-D79268CD85F8}" type="datetimeFigureOut">
              <a:rPr lang="en-US">
                <a:solidFill>
                  <a:prstClr val="white"/>
                </a:solidFill>
              </a:rPr>
              <a:pPr>
                <a:defRPr/>
              </a:pPr>
              <a:t>3/3/2014</a:t>
            </a:fld>
            <a:endParaRPr lang="en-US">
              <a:solidFill>
                <a:prstClr val="white"/>
              </a:solidFill>
            </a:endParaRPr>
          </a:p>
        </p:txBody>
      </p:sp>
      <p:sp>
        <p:nvSpPr>
          <p:cNvPr id="4" name="Footer Placeholder 3"/>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5" name="Slide Number Placeholder 4"/>
          <p:cNvSpPr>
            <a:spLocks noGrp="1"/>
          </p:cNvSpPr>
          <p:nvPr>
            <p:ph type="sldNum" sz="quarter" idx="12"/>
          </p:nvPr>
        </p:nvSpPr>
        <p:spPr/>
        <p:txBody>
          <a:bodyPr/>
          <a:lstStyle>
            <a:lvl1pPr>
              <a:defRPr/>
            </a:lvl1pPr>
          </a:lstStyle>
          <a:p>
            <a:pPr>
              <a:defRPr/>
            </a:pPr>
            <a:fld id="{82A5F68A-8A4E-4B0F-BA1E-BA044CF79824}" type="slidenum">
              <a:rPr lang="en-US">
                <a:solidFill>
                  <a:prstClr val="white"/>
                </a:solidFill>
              </a:rPr>
              <a:pPr>
                <a:defRPr/>
              </a:pPr>
              <a:t>‹#›</a:t>
            </a:fld>
            <a:endParaRPr lang="en-US">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1E72B3B6-26E3-4F29-ABA7-646CE09C2F32}" type="datetimeFigureOut">
              <a:rPr lang="en-US">
                <a:solidFill>
                  <a:prstClr val="black"/>
                </a:solidFill>
              </a:rPr>
              <a:pPr>
                <a:defRPr/>
              </a:pPr>
              <a:t>3/3/2014</a:t>
            </a:fld>
            <a:endParaRPr lang="en-US">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4" name="Slide Number Placeholder 17"/>
          <p:cNvSpPr>
            <a:spLocks noGrp="1"/>
          </p:cNvSpPr>
          <p:nvPr>
            <p:ph type="sldNum" sz="quarter" idx="12"/>
          </p:nvPr>
        </p:nvSpPr>
        <p:spPr/>
        <p:txBody>
          <a:bodyPr/>
          <a:lstStyle>
            <a:lvl1pPr>
              <a:defRPr/>
            </a:lvl1pPr>
          </a:lstStyle>
          <a:p>
            <a:pPr>
              <a:defRPr/>
            </a:pPr>
            <a:fld id="{A31024FA-8F3B-40DE-A41A-55033DA244B6}" type="slidenum">
              <a:rPr lang="en-US">
                <a:solidFill>
                  <a:prstClr val="black"/>
                </a:solidFill>
              </a:rPr>
              <a:pPr>
                <a:defRPr/>
              </a:pPr>
              <a:t>‹#›</a:t>
            </a:fld>
            <a:endParaRPr lang="en-US">
              <a:solidFill>
                <a:prstClr val="blac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3.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3" descr="TCFcover.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2E1DFA2-173A-4DE2-866C-AC15A5F2A9A7}" type="datetimeFigureOut">
              <a:rPr lang="en-US">
                <a:solidFill>
                  <a:prstClr val="black">
                    <a:tint val="75000"/>
                  </a:prstClr>
                </a:solidFill>
              </a:rPr>
              <a:pPr>
                <a:defRPr/>
              </a:pPr>
              <a:t>3/3/2014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6E521EE-0D77-4B38-9F35-CFBA571F35BA}" type="slidenum">
              <a:rPr lang="en-US">
                <a:solidFill>
                  <a:prstClr val="black">
                    <a:tint val="75000"/>
                  </a:prstClr>
                </a:solidFill>
              </a:rPr>
              <a:pPr>
                <a:defRPr/>
              </a:pPr>
              <a:t>‹#›</a:t>
            </a:fld>
            <a:endParaRPr lang="en-US" dirty="0">
              <a:solidFill>
                <a:prstClr val="black">
                  <a:tint val="75000"/>
                </a:prstClr>
              </a:solidFill>
            </a:endParaRPr>
          </a:p>
        </p:txBody>
      </p:sp>
      <p:sp>
        <p:nvSpPr>
          <p:cNvPr id="7" name="Text Box 7"/>
          <p:cNvSpPr txBox="1">
            <a:spLocks noChangeArrowheads="1"/>
          </p:cNvSpPr>
          <p:nvPr/>
        </p:nvSpPr>
        <p:spPr bwMode="auto">
          <a:xfrm>
            <a:off x="685800" y="1219200"/>
            <a:ext cx="6096000" cy="519113"/>
          </a:xfrm>
          <a:prstGeom prst="rect">
            <a:avLst/>
          </a:prstGeom>
          <a:noFill/>
          <a:ln w="9525">
            <a:noFill/>
            <a:miter lim="800000"/>
            <a:headEnd/>
            <a:tailEnd/>
          </a:ln>
        </p:spPr>
        <p:txBody>
          <a:bodyPr>
            <a:spAutoFit/>
          </a:bodyPr>
          <a:lstStyle/>
          <a:p>
            <a:pPr>
              <a:spcBef>
                <a:spcPct val="50000"/>
              </a:spcBef>
              <a:defRPr/>
            </a:pPr>
            <a:r>
              <a:rPr lang="en-US" sz="2800" dirty="0">
                <a:solidFill>
                  <a:srgbClr val="403900"/>
                </a:solidFill>
                <a:cs typeface="Arial" charset="0"/>
              </a:rPr>
              <a:t>• Bullet information here</a:t>
            </a:r>
          </a:p>
        </p:txBody>
      </p:sp>
      <p:pic>
        <p:nvPicPr>
          <p:cNvPr id="3078" name="Picture 10" descr="TitleSlide"/>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5"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solidFill>
                <a:prstClr val="black"/>
              </a:solidFill>
              <a:ea typeface="ＭＳ Ｐゴシック" pitchFamily="34" charset="-128"/>
            </a:endParaRPr>
          </a:p>
        </p:txBody>
      </p:sp>
      <p:sp>
        <p:nvSpPr>
          <p:cNvPr id="1027" name="Freeform 11"/>
          <p:cNvSpPr>
            <a:spLocks/>
          </p:cNvSpPr>
          <p:nvPr/>
        </p:nvSpPr>
        <p:spPr bwMode="auto">
          <a:xfrm>
            <a:off x="485775" y="5938838"/>
            <a:ext cx="3690938" cy="933450"/>
          </a:xfrm>
          <a:custGeom>
            <a:avLst/>
            <a:gdLst>
              <a:gd name="T0" fmla="*/ 0 w 5591"/>
              <a:gd name="T1" fmla="*/ 0 h 588"/>
              <a:gd name="T2" fmla="*/ 3802505 w 5591"/>
              <a:gd name="T3" fmla="*/ 0 h 588"/>
              <a:gd name="T4" fmla="*/ 3802505 w 5591"/>
              <a:gd name="T5" fmla="*/ 838200 h 588"/>
              <a:gd name="T6" fmla="*/ 3168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noFill/>
            <a:prstDash val="solid"/>
            <a:round/>
            <a:headEnd type="none" w="med" len="med"/>
            <a:tailEnd type="none" w="med" len="med"/>
          </a:ln>
        </p:spPr>
        <p:txBody>
          <a:bodyPr/>
          <a:lstStyle/>
          <a:p>
            <a:pPr fontAlgn="base">
              <a:spcBef>
                <a:spcPct val="0"/>
              </a:spcBef>
              <a:spcAft>
                <a:spcPct val="0"/>
              </a:spcAft>
              <a:defRPr/>
            </a:pPr>
            <a:endParaRPr lang="en-US">
              <a:solidFill>
                <a:prstClr val="black"/>
              </a:solidFill>
              <a:latin typeface="Arial" pitchFamily="34" charset="0"/>
              <a:ea typeface="ＭＳ Ｐゴシック" pitchFamily="34" charset="-128"/>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2057"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wrap="square" lIns="91440" tIns="45720" rIns="91440" bIns="45720" numCol="1" anchor="b" anchorCtr="0" compatLnSpc="1">
            <a:prstTxWarp prst="textNoShape">
              <a:avLst/>
            </a:prstTxWarp>
          </a:bodyPr>
          <a:lstStyle>
            <a:lvl1pPr>
              <a:defRPr sz="1000">
                <a:latin typeface="Lucida Sans Unicode" pitchFamily="34" charset="0"/>
              </a:defRPr>
            </a:lvl1pPr>
          </a:lstStyle>
          <a:p>
            <a:pPr fontAlgn="base">
              <a:spcBef>
                <a:spcPct val="0"/>
              </a:spcBef>
              <a:spcAft>
                <a:spcPct val="0"/>
              </a:spcAft>
              <a:defRPr/>
            </a:pPr>
            <a:fld id="{793FD1A2-2D8A-4820-8D31-D307DB89DEBA}" type="datetimeFigureOut">
              <a:rPr lang="en-US">
                <a:solidFill>
                  <a:prstClr val="black"/>
                </a:solidFill>
                <a:ea typeface="ＭＳ Ｐゴシック" pitchFamily="34" charset="-128"/>
              </a:rPr>
              <a:pPr fontAlgn="base">
                <a:spcBef>
                  <a:spcPct val="0"/>
                </a:spcBef>
                <a:spcAft>
                  <a:spcPct val="0"/>
                </a:spcAft>
                <a:defRPr/>
              </a:pPr>
              <a:t>3/3/2014</a:t>
            </a:fld>
            <a:endParaRPr lang="en-US">
              <a:solidFill>
                <a:prstClr val="black"/>
              </a:solidFill>
              <a:ea typeface="ＭＳ Ｐゴシック" pitchFamily="34" charset="-128"/>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ea typeface="+mn-ea"/>
                <a:cs typeface="+mn-cs"/>
              </a:defRPr>
            </a:lvl1pPr>
            <a:extLst/>
          </a:lstStyle>
          <a:p>
            <a:pPr>
              <a:defRPr/>
            </a:pPr>
            <a:endParaRPr lang="en-US">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Lucida Sans Unicode" pitchFamily="34" charset="0"/>
              </a:defRPr>
            </a:lvl1pPr>
          </a:lstStyle>
          <a:p>
            <a:pPr fontAlgn="base">
              <a:spcBef>
                <a:spcPct val="0"/>
              </a:spcBef>
              <a:spcAft>
                <a:spcPct val="0"/>
              </a:spcAft>
              <a:defRPr/>
            </a:pPr>
            <a:fld id="{AD91098E-2906-4996-890B-0ED5E08E7343}" type="slidenum">
              <a:rPr lang="en-US">
                <a:solidFill>
                  <a:prstClr val="black"/>
                </a:solidFill>
                <a:ea typeface="ＭＳ Ｐゴシック" pitchFamily="34" charset="-128"/>
              </a:rPr>
              <a:pPr fontAlgn="base">
                <a:spcBef>
                  <a:spcPct val="0"/>
                </a:spcBef>
                <a:spcAft>
                  <a:spcPct val="0"/>
                </a:spcAft>
                <a:defRPr/>
              </a:pPr>
              <a:t>‹#›</a:t>
            </a:fld>
            <a:endParaRPr lang="en-US">
              <a:solidFill>
                <a:prstClr val="black"/>
              </a:solidFill>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ＭＳ Ｐゴシック" charset="0"/>
        </a:defRPr>
      </a:lvl1pPr>
      <a:lvl2pPr algn="l" rtl="0" eaLnBrk="0" fontAlgn="base" hangingPunct="0">
        <a:spcBef>
          <a:spcPct val="0"/>
        </a:spcBef>
        <a:spcAft>
          <a:spcPct val="0"/>
        </a:spcAft>
        <a:defRPr sz="4100" b="1">
          <a:solidFill>
            <a:schemeClr val="tx2"/>
          </a:solidFill>
          <a:latin typeface="Lucida Sans Unicode" pitchFamily="34" charset="0"/>
          <a:ea typeface="ＭＳ Ｐゴシック" charset="0"/>
          <a:cs typeface="ＭＳ Ｐゴシック" charset="0"/>
        </a:defRPr>
      </a:lvl2pPr>
      <a:lvl3pPr algn="l" rtl="0" eaLnBrk="0" fontAlgn="base" hangingPunct="0">
        <a:spcBef>
          <a:spcPct val="0"/>
        </a:spcBef>
        <a:spcAft>
          <a:spcPct val="0"/>
        </a:spcAft>
        <a:defRPr sz="4100" b="1">
          <a:solidFill>
            <a:schemeClr val="tx2"/>
          </a:solidFill>
          <a:latin typeface="Lucida Sans Unicode" pitchFamily="34" charset="0"/>
          <a:ea typeface="ＭＳ Ｐゴシック" charset="0"/>
          <a:cs typeface="ＭＳ Ｐゴシック" charset="0"/>
        </a:defRPr>
      </a:lvl3pPr>
      <a:lvl4pPr algn="l" rtl="0" eaLnBrk="0" fontAlgn="base" hangingPunct="0">
        <a:spcBef>
          <a:spcPct val="0"/>
        </a:spcBef>
        <a:spcAft>
          <a:spcPct val="0"/>
        </a:spcAft>
        <a:defRPr sz="4100" b="1">
          <a:solidFill>
            <a:schemeClr val="tx2"/>
          </a:solidFill>
          <a:latin typeface="Lucida Sans Unicode" pitchFamily="34" charset="0"/>
          <a:ea typeface="ＭＳ Ｐゴシック" charset="0"/>
          <a:cs typeface="ＭＳ Ｐゴシック" charset="0"/>
        </a:defRPr>
      </a:lvl4pPr>
      <a:lvl5pPr algn="l" rtl="0" eaLnBrk="0" fontAlgn="base" hangingPunct="0">
        <a:spcBef>
          <a:spcPct val="0"/>
        </a:spcBef>
        <a:spcAft>
          <a:spcPct val="0"/>
        </a:spcAft>
        <a:defRPr sz="4100" b="1">
          <a:solidFill>
            <a:schemeClr val="tx2"/>
          </a:solidFill>
          <a:latin typeface="Lucida Sans Unicode" pitchFamily="34" charset="0"/>
          <a:ea typeface="ＭＳ Ｐゴシック" charset="0"/>
          <a:cs typeface="ＭＳ Ｐゴシック"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ＭＳ Ｐゴシック" charset="0"/>
          <a:cs typeface="ＭＳ Ｐゴシック" charset="0"/>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ＭＳ Ｐゴシック" charset="0"/>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ＭＳ Ｐゴシック" charset="0"/>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ＭＳ Ｐゴシック" charset="0"/>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ＭＳ Ｐゴシック" charset="0"/>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3" descr="TCFcover.jpg"/>
          <p:cNvPicPr>
            <a:picLocks noChangeAspect="1"/>
          </p:cNvPicPr>
          <p:nvPr userDrawn="1"/>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2"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2E1DFA2-173A-4DE2-866C-AC15A5F2A9A7}" type="datetimeFigureOut">
              <a:rPr lang="en-US">
                <a:solidFill>
                  <a:prstClr val="black">
                    <a:tint val="75000"/>
                  </a:prstClr>
                </a:solidFill>
              </a:rPr>
              <a:pPr>
                <a:defRPr/>
              </a:pPr>
              <a:t>3/3/2014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6E521EE-0D77-4B38-9F35-CFBA571F35BA}" type="slidenum">
              <a:rPr lang="en-US">
                <a:solidFill>
                  <a:prstClr val="black">
                    <a:tint val="75000"/>
                  </a:prstClr>
                </a:solidFill>
              </a:rPr>
              <a:pPr>
                <a:defRPr/>
              </a:pPr>
              <a:t>‹#›</a:t>
            </a:fld>
            <a:endParaRPr lang="en-US">
              <a:solidFill>
                <a:prstClr val="black">
                  <a:tint val="75000"/>
                </a:prstClr>
              </a:solidFill>
            </a:endParaRPr>
          </a:p>
        </p:txBody>
      </p:sp>
      <p:sp>
        <p:nvSpPr>
          <p:cNvPr id="7" name="Text Box 7"/>
          <p:cNvSpPr txBox="1">
            <a:spLocks noChangeArrowheads="1"/>
          </p:cNvSpPr>
          <p:nvPr/>
        </p:nvSpPr>
        <p:spPr bwMode="auto">
          <a:xfrm>
            <a:off x="685800" y="1219200"/>
            <a:ext cx="6096000" cy="519113"/>
          </a:xfrm>
          <a:prstGeom prst="rect">
            <a:avLst/>
          </a:prstGeom>
          <a:noFill/>
          <a:ln w="9525">
            <a:noFill/>
            <a:miter lim="800000"/>
            <a:headEnd/>
            <a:tailEnd/>
          </a:ln>
        </p:spPr>
        <p:txBody>
          <a:bodyPr>
            <a:spAutoFit/>
          </a:bodyPr>
          <a:lstStyle/>
          <a:p>
            <a:pPr>
              <a:spcBef>
                <a:spcPct val="50000"/>
              </a:spcBef>
              <a:defRPr/>
            </a:pPr>
            <a:r>
              <a:rPr lang="en-US" sz="2800">
                <a:solidFill>
                  <a:srgbClr val="403900"/>
                </a:solidFill>
                <a:cs typeface="Arial" charset="0"/>
              </a:rPr>
              <a:t>• Bullet information here</a:t>
            </a:r>
          </a:p>
        </p:txBody>
      </p:sp>
      <p:pic>
        <p:nvPicPr>
          <p:cNvPr id="3078" name="Picture 10" descr="TitleSlide"/>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4"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oleObject" Target="file:///C:\Users\Amy%20xps\Documents\LCF%20Conference\Montage%20of%20CF%20Attendees1.pdf" TargetMode="External"/><Relationship Id="rId2" Type="http://schemas.openxmlformats.org/officeDocument/2006/relationships/slideLayout" Target="../slideLayouts/slideLayout11.xml"/><Relationship Id="rId1" Type="http://schemas.openxmlformats.org/officeDocument/2006/relationships/vmlDrawing" Target="../drawings/vmlDrawing1.v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2057400"/>
            <a:ext cx="7239000" cy="1371600"/>
          </a:xfrm>
        </p:spPr>
        <p:txBody>
          <a:bodyPr/>
          <a:lstStyle/>
          <a:p>
            <a:pPr eaLnBrk="1" fontAlgn="auto" hangingPunct="1">
              <a:spcAft>
                <a:spcPts val="0"/>
              </a:spcAft>
              <a:defRPr/>
            </a:pPr>
            <a:r>
              <a:rPr lang="en-US" sz="3600" dirty="0" smtClean="0">
                <a:ea typeface="+mj-ea"/>
                <a:cs typeface="+mj-cs"/>
              </a:rPr>
              <a:t>Community Foundations, Public Policy, and Levers for Action</a:t>
            </a:r>
            <a:endParaRPr lang="en-US" sz="3600" dirty="0">
              <a:ea typeface="+mj-ea"/>
              <a:cs typeface="+mj-cs"/>
            </a:endParaRPr>
          </a:p>
        </p:txBody>
      </p:sp>
      <p:sp>
        <p:nvSpPr>
          <p:cNvPr id="10243" name="Subtitle 2"/>
          <p:cNvSpPr>
            <a:spLocks noGrp="1"/>
          </p:cNvSpPr>
          <p:nvPr>
            <p:ph type="subTitle" idx="1"/>
          </p:nvPr>
        </p:nvSpPr>
        <p:spPr>
          <a:xfrm>
            <a:off x="685800" y="3733800"/>
            <a:ext cx="7772400" cy="1417638"/>
          </a:xfrm>
        </p:spPr>
        <p:txBody>
          <a:bodyPr/>
          <a:lstStyle/>
          <a:p>
            <a:pPr marR="0" eaLnBrk="1" hangingPunct="1"/>
            <a:r>
              <a:rPr lang="en-US" sz="2000" smtClean="0">
                <a:ea typeface="ＭＳ Ｐゴシック" pitchFamily="34" charset="-128"/>
              </a:rPr>
              <a:t>M. Jeff Hamond</a:t>
            </a:r>
          </a:p>
          <a:p>
            <a:pPr marR="0" eaLnBrk="1" hangingPunct="1"/>
            <a:r>
              <a:rPr lang="en-US" sz="2000" smtClean="0">
                <a:ea typeface="ＭＳ Ｐゴシック" pitchFamily="34" charset="-128"/>
              </a:rPr>
              <a:t>Van Scoyoc Associates</a:t>
            </a:r>
          </a:p>
          <a:p>
            <a:pPr marR="0" eaLnBrk="1" hangingPunct="1"/>
            <a:r>
              <a:rPr lang="en-US" sz="2000" smtClean="0">
                <a:ea typeface="ＭＳ Ｐゴシック" pitchFamily="34" charset="-128"/>
              </a:rPr>
              <a:t>February 28, 2014</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304800" y="5410200"/>
            <a:ext cx="8534400" cy="647700"/>
          </a:xfrm>
        </p:spPr>
        <p:txBody>
          <a:bodyPr/>
          <a:lstStyle/>
          <a:p>
            <a:pPr marR="0" algn="l"/>
            <a:r>
              <a:rPr lang="en-US" sz="2400" b="1" smtClean="0">
                <a:solidFill>
                  <a:srgbClr val="00AD00"/>
                </a:solidFill>
                <a:ea typeface="ＭＳ Ｐゴシック" pitchFamily="34" charset="-128"/>
              </a:rPr>
              <a:t>Think about government relations as a football defense.</a:t>
            </a:r>
            <a:r>
              <a:rPr lang="en-US" sz="1600" b="1" smtClean="0">
                <a:solidFill>
                  <a:srgbClr val="00AD00"/>
                </a:solidFill>
                <a:ea typeface="ＭＳ Ｐゴシック" pitchFamily="34" charset="-128"/>
              </a:rPr>
              <a:t/>
            </a:r>
            <a:br>
              <a:rPr lang="en-US" sz="1600" b="1" smtClean="0">
                <a:solidFill>
                  <a:srgbClr val="00AD00"/>
                </a:solidFill>
                <a:ea typeface="ＭＳ Ｐゴシック" pitchFamily="34" charset="-128"/>
              </a:rPr>
            </a:br>
            <a:endParaRPr lang="en-US" smtClean="0">
              <a:ea typeface="ＭＳ Ｐゴシック" pitchFamily="34" charset="-128"/>
            </a:endParaRPr>
          </a:p>
        </p:txBody>
      </p:sp>
      <p:sp>
        <p:nvSpPr>
          <p:cNvPr id="4" name="Title 3"/>
          <p:cNvSpPr>
            <a:spLocks noGrp="1"/>
          </p:cNvSpPr>
          <p:nvPr>
            <p:ph type="title"/>
          </p:nvPr>
        </p:nvSpPr>
        <p:spPr>
          <a:xfrm>
            <a:off x="609600" y="4724400"/>
            <a:ext cx="8075432" cy="562672"/>
          </a:xfrm>
        </p:spPr>
        <p:txBody>
          <a:bodyPr>
            <a:normAutofit fontScale="90000"/>
          </a:bodyPr>
          <a:lstStyle/>
          <a:p>
            <a:pPr algn="l">
              <a:defRPr/>
            </a:pPr>
            <a:r>
              <a:rPr lang="en-US" sz="3200" b="1" dirty="0" smtClean="0">
                <a:solidFill>
                  <a:schemeClr val="tx1"/>
                </a:solidFill>
                <a:cs typeface="+mj-cs"/>
              </a:rPr>
              <a:t> </a:t>
            </a:r>
            <a:r>
              <a:rPr lang="en-US" sz="2700" b="1" dirty="0" smtClean="0">
                <a:solidFill>
                  <a:schemeClr val="tx1"/>
                </a:solidFill>
                <a:cs typeface="+mj-cs"/>
              </a:rPr>
              <a:t>The concept of “Team Philanthropy” is important.</a:t>
            </a:r>
            <a:endParaRPr lang="en-US" sz="2700" dirty="0">
              <a:cs typeface="+mj-cs"/>
            </a:endParaRPr>
          </a:p>
        </p:txBody>
      </p:sp>
      <p:pic>
        <p:nvPicPr>
          <p:cNvPr id="5" name="Picture 2" descr="http://cdn.fansided.com/wp-content/blogs.dir/129/files/2013/10/6893432.jpg"/>
          <p:cNvPicPr>
            <a:picLocks noGrp="1" noChangeAspect="1" noChangeArrowheads="1"/>
          </p:cNvPicPr>
          <p:nvPr>
            <p:ph type="pic" idx="1"/>
          </p:nvPr>
        </p:nvPicPr>
        <p:blipFill>
          <a:blip r:embed="rId2" cstate="print"/>
          <a:srcRect t="12072" b="12072"/>
          <a:stretch>
            <a:fillRect/>
          </a:stretch>
        </p:blipFill>
        <p:spPr>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4114800"/>
            <a:ext cx="8458200" cy="2286000"/>
          </a:xfrm>
        </p:spPr>
        <p:txBody>
          <a:bodyPr>
            <a:noAutofit/>
          </a:bodyPr>
          <a:lstStyle/>
          <a:p>
            <a:pPr>
              <a:defRPr/>
            </a:pPr>
            <a:r>
              <a:rPr lang="en-US" sz="2000" dirty="0" smtClean="0">
                <a:solidFill>
                  <a:schemeClr val="tx1"/>
                </a:solidFill>
              </a:rPr>
              <a:t>Historically, </a:t>
            </a:r>
            <a:r>
              <a:rPr lang="en-US" sz="2000" dirty="0">
                <a:solidFill>
                  <a:schemeClr val="tx1"/>
                </a:solidFill>
              </a:rPr>
              <a:t>trade </a:t>
            </a:r>
            <a:r>
              <a:rPr lang="en-US" sz="2000" dirty="0" smtClean="0">
                <a:solidFill>
                  <a:schemeClr val="tx1"/>
                </a:solidFill>
              </a:rPr>
              <a:t>groups like </a:t>
            </a:r>
            <a:r>
              <a:rPr lang="en-US" sz="2000" dirty="0">
                <a:solidFill>
                  <a:schemeClr val="tx1"/>
                </a:solidFill>
              </a:rPr>
              <a:t>the Council have provided the most important voice for the sector.  But they aren’t the whole defense</a:t>
            </a:r>
            <a:r>
              <a:rPr lang="en-US" sz="2000" dirty="0" smtClean="0">
                <a:solidFill>
                  <a:schemeClr val="tx1"/>
                </a:solidFill>
              </a:rPr>
              <a:t>.</a:t>
            </a:r>
            <a:br>
              <a:rPr lang="en-US" sz="2000" dirty="0" smtClean="0">
                <a:solidFill>
                  <a:schemeClr val="tx1"/>
                </a:solidFill>
              </a:rPr>
            </a:br>
            <a:r>
              <a:rPr lang="en-US" sz="2400" dirty="0">
                <a:solidFill>
                  <a:schemeClr val="tx1"/>
                </a:solidFill>
              </a:rPr>
              <a:t/>
            </a:r>
            <a:br>
              <a:rPr lang="en-US" sz="2400" dirty="0">
                <a:solidFill>
                  <a:schemeClr val="tx1"/>
                </a:solidFill>
              </a:rPr>
            </a:br>
            <a:r>
              <a:rPr lang="en-US" sz="2400" dirty="0" smtClean="0">
                <a:solidFill>
                  <a:schemeClr val="tx1"/>
                </a:solidFill>
              </a:rPr>
              <a:t>  </a:t>
            </a:r>
            <a:r>
              <a:rPr lang="en-US" sz="2400" b="1" dirty="0">
                <a:solidFill>
                  <a:srgbClr val="00B050"/>
                </a:solidFill>
              </a:rPr>
              <a:t>They represent the defensive line.</a:t>
            </a:r>
            <a:r>
              <a:rPr lang="en-US" sz="2000" b="1" dirty="0">
                <a:solidFill>
                  <a:srgbClr val="00B050"/>
                </a:solidFill>
              </a:rPr>
              <a:t/>
            </a:r>
            <a:br>
              <a:rPr lang="en-US" sz="2000" b="1" dirty="0">
                <a:solidFill>
                  <a:srgbClr val="00B050"/>
                </a:solidFill>
              </a:rPr>
            </a:br>
            <a:r>
              <a:rPr lang="en-US" sz="2000" b="1" dirty="0">
                <a:solidFill>
                  <a:srgbClr val="00B0F0"/>
                </a:solidFill>
              </a:rPr>
              <a:t>Big.  Important. Necessary.  The first line of defense.</a:t>
            </a:r>
            <a:r>
              <a:rPr lang="en-US" sz="2000" dirty="0">
                <a:solidFill>
                  <a:srgbClr val="3366FF"/>
                </a:solidFill>
              </a:rPr>
              <a:t/>
            </a:r>
            <a:br>
              <a:rPr lang="en-US" sz="2000" dirty="0">
                <a:solidFill>
                  <a:srgbClr val="3366FF"/>
                </a:solidFill>
              </a:rPr>
            </a:br>
            <a:r>
              <a:rPr lang="en-US" sz="2000" dirty="0">
                <a:solidFill>
                  <a:schemeClr val="tx1"/>
                </a:solidFill>
              </a:rPr>
              <a:t>W</a:t>
            </a:r>
            <a:r>
              <a:rPr lang="en-US" sz="2000" dirty="0" smtClean="0">
                <a:solidFill>
                  <a:schemeClr val="tx1"/>
                </a:solidFill>
              </a:rPr>
              <a:t>ith </a:t>
            </a:r>
            <a:r>
              <a:rPr lang="en-US" sz="2000" dirty="0">
                <a:solidFill>
                  <a:schemeClr val="tx1"/>
                </a:solidFill>
              </a:rPr>
              <a:t>lots of members</a:t>
            </a:r>
            <a:r>
              <a:rPr lang="en-US" sz="2000" dirty="0" smtClean="0">
                <a:solidFill>
                  <a:schemeClr val="tx1"/>
                </a:solidFill>
              </a:rPr>
              <a:t>, however, </a:t>
            </a:r>
            <a:r>
              <a:rPr lang="en-US" sz="2000" dirty="0">
                <a:solidFill>
                  <a:schemeClr val="tx1"/>
                </a:solidFill>
              </a:rPr>
              <a:t>they can’t always react quickly.</a:t>
            </a:r>
            <a:endParaRPr lang="en-US" sz="2000" dirty="0">
              <a:cs typeface="+mj-cs"/>
            </a:endParaRPr>
          </a:p>
        </p:txBody>
      </p:sp>
      <p:pic>
        <p:nvPicPr>
          <p:cNvPr id="5" name="irc_mi" descr="http://isportsweb.com/wp-content/uploads/2013/08/2line.jpg"/>
          <p:cNvPicPr>
            <a:picLocks noGrp="1" noChangeAspect="1" noChangeArrowheads="1"/>
          </p:cNvPicPr>
          <p:nvPr>
            <p:ph type="pic" idx="1"/>
          </p:nvPr>
        </p:nvPicPr>
        <p:blipFill>
          <a:blip r:embed="rId3" cstate="print"/>
          <a:srcRect t="12792" b="12792"/>
          <a:stretch>
            <a:fillRect/>
          </a:stretch>
        </p:blipFill>
        <p:spPr>
          <a:xfrm>
            <a:off x="457200" y="152400"/>
            <a:ext cx="8153400" cy="3969918"/>
          </a:xfrm>
          <a:noFill/>
          <a:ln>
            <a:noFill/>
          </a:ln>
        </p:spPr>
      </p:pic>
      <p:sp>
        <p:nvSpPr>
          <p:cNvPr id="20484" name="Text Placeholder 1"/>
          <p:cNvSpPr>
            <a:spLocks noGrp="1"/>
          </p:cNvSpPr>
          <p:nvPr>
            <p:ph type="body" sz="half" idx="2"/>
          </p:nvPr>
        </p:nvSpPr>
        <p:spPr>
          <a:xfrm>
            <a:off x="1143000" y="3581400"/>
            <a:ext cx="8305800" cy="647700"/>
          </a:xfrm>
        </p:spPr>
        <p:txBody>
          <a:bodyPr/>
          <a:lstStyle/>
          <a:p>
            <a:pPr marR="0" algn="l">
              <a:spcBef>
                <a:spcPts val="600"/>
              </a:spcBef>
            </a:pPr>
            <a:r>
              <a:rPr lang="en-US" sz="2000" b="1" i="1" smtClean="0">
                <a:solidFill>
                  <a:srgbClr val="00B050"/>
                </a:solidFill>
                <a:ea typeface="ＭＳ Ｐゴシック" pitchFamily="34" charset="-128"/>
              </a:rPr>
              <a:t>		  </a:t>
            </a:r>
            <a:r>
              <a:rPr lang="en-US" sz="1600" b="1" smtClean="0">
                <a:solidFill>
                  <a:srgbClr val="00AD00"/>
                </a:solidFill>
                <a:ea typeface="ＭＳ Ｐゴシック" pitchFamily="34" charset="-128"/>
              </a:rPr>
              <a:t/>
            </a:r>
            <a:br>
              <a:rPr lang="en-US" sz="1600" b="1" smtClean="0">
                <a:solidFill>
                  <a:srgbClr val="00AD00"/>
                </a:solidFill>
                <a:ea typeface="ＭＳ Ｐゴシック" pitchFamily="34" charset="-128"/>
              </a:rPr>
            </a:br>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990600" y="5029200"/>
            <a:ext cx="7162800" cy="1295400"/>
          </a:xfrm>
        </p:spPr>
        <p:txBody>
          <a:bodyPr/>
          <a:lstStyle/>
          <a:p>
            <a:pPr marR="0" algn="ctr"/>
            <a:r>
              <a:rPr lang="en-US" sz="2000" smtClean="0">
                <a:ea typeface="ＭＳ Ｐゴシック" pitchFamily="34" charset="-128"/>
              </a:rPr>
              <a:t> </a:t>
            </a:r>
            <a:r>
              <a:rPr lang="en-US" sz="2000" b="1" smtClean="0">
                <a:ea typeface="ＭＳ Ｐゴシック" pitchFamily="34" charset="-128"/>
              </a:rPr>
              <a:t>What do linebackers bring?  Quickness and versatility.</a:t>
            </a:r>
            <a:br>
              <a:rPr lang="en-US" sz="2000" b="1" smtClean="0">
                <a:ea typeface="ＭＳ Ｐゴシック" pitchFamily="34" charset="-128"/>
              </a:rPr>
            </a:br>
            <a:endParaRPr lang="en-US" sz="2000" b="1" smtClean="0">
              <a:ea typeface="ＭＳ Ｐゴシック" pitchFamily="34" charset="-128"/>
            </a:endParaRPr>
          </a:p>
        </p:txBody>
      </p:sp>
      <p:sp>
        <p:nvSpPr>
          <p:cNvPr id="4" name="Title 3"/>
          <p:cNvSpPr>
            <a:spLocks noGrp="1"/>
          </p:cNvSpPr>
          <p:nvPr>
            <p:ph type="title"/>
          </p:nvPr>
        </p:nvSpPr>
        <p:spPr>
          <a:xfrm>
            <a:off x="152400" y="4114800"/>
            <a:ext cx="8991600" cy="762000"/>
          </a:xfrm>
        </p:spPr>
        <p:txBody>
          <a:bodyPr>
            <a:noAutofit/>
          </a:bodyPr>
          <a:lstStyle/>
          <a:p>
            <a:pPr algn="ctr">
              <a:defRPr/>
            </a:pPr>
            <a:r>
              <a:rPr lang="en-US" sz="2100" dirty="0" smtClean="0">
                <a:solidFill>
                  <a:schemeClr val="tx1"/>
                </a:solidFill>
                <a:cs typeface="+mj-cs"/>
              </a:rPr>
              <a:t> But a good football defense can’t rely just on the defensive line.</a:t>
            </a:r>
            <a:br>
              <a:rPr lang="en-US" sz="2100" dirty="0" smtClean="0">
                <a:solidFill>
                  <a:schemeClr val="tx1"/>
                </a:solidFill>
                <a:cs typeface="+mj-cs"/>
              </a:rPr>
            </a:br>
            <a:r>
              <a:rPr lang="en-US" sz="500" b="1" dirty="0" smtClean="0">
                <a:solidFill>
                  <a:schemeClr val="tx1"/>
                </a:solidFill>
                <a:cs typeface="+mj-cs"/>
              </a:rPr>
              <a:t/>
            </a:r>
            <a:br>
              <a:rPr lang="en-US" sz="500" b="1" dirty="0" smtClean="0">
                <a:solidFill>
                  <a:schemeClr val="tx1"/>
                </a:solidFill>
                <a:cs typeface="+mj-cs"/>
              </a:rPr>
            </a:br>
            <a:r>
              <a:rPr lang="en-US" sz="500" b="1" dirty="0" smtClean="0">
                <a:solidFill>
                  <a:schemeClr val="tx1"/>
                </a:solidFill>
                <a:cs typeface="+mj-cs"/>
              </a:rPr>
              <a:t>           </a:t>
            </a:r>
            <a:r>
              <a:rPr lang="en-US" sz="2100" b="1" dirty="0" smtClean="0">
                <a:solidFill>
                  <a:srgbClr val="00B050"/>
                </a:solidFill>
                <a:cs typeface="+mj-cs"/>
              </a:rPr>
              <a:t>It also needs excellent linebackers.</a:t>
            </a:r>
            <a:endParaRPr lang="en-US" sz="2100" b="1" dirty="0">
              <a:cs typeface="+mj-cs"/>
            </a:endParaRPr>
          </a:p>
        </p:txBody>
      </p:sp>
      <p:sp>
        <p:nvSpPr>
          <p:cNvPr id="5" name="Rectangle 4"/>
          <p:cNvSpPr>
            <a:spLocks noChangeArrowheads="1"/>
          </p:cNvSpPr>
          <p:nvPr/>
        </p:nvSpPr>
        <p:spPr bwMode="auto">
          <a:xfrm>
            <a:off x="1066800" y="5334000"/>
            <a:ext cx="7162800" cy="400050"/>
          </a:xfrm>
          <a:prstGeom prst="rect">
            <a:avLst/>
          </a:prstGeom>
          <a:noFill/>
          <a:ln w="9525">
            <a:noFill/>
            <a:miter lim="800000"/>
            <a:headEnd/>
            <a:tailEnd/>
          </a:ln>
        </p:spPr>
        <p:txBody>
          <a:bodyPr>
            <a:spAutoFit/>
          </a:bodyPr>
          <a:lstStyle/>
          <a:p>
            <a:pPr algn="ctr" fontAlgn="base">
              <a:spcBef>
                <a:spcPts val="600"/>
              </a:spcBef>
              <a:spcAft>
                <a:spcPct val="0"/>
              </a:spcAft>
            </a:pPr>
            <a:r>
              <a:rPr lang="en-US" sz="2000" b="1" smtClean="0">
                <a:solidFill>
                  <a:srgbClr val="00B0F0"/>
                </a:solidFill>
                <a:ea typeface="ＭＳ Ｐゴシック" pitchFamily="34" charset="-128"/>
              </a:rPr>
              <a:t>They can be aggressive and blitz the quarterback.</a:t>
            </a:r>
            <a:r>
              <a:rPr lang="en-US" b="1" i="1" smtClean="0">
                <a:solidFill>
                  <a:srgbClr val="00B0F0"/>
                </a:solidFill>
                <a:ea typeface="ＭＳ Ｐゴシック" pitchFamily="34" charset="-128"/>
              </a:rPr>
              <a:t> </a:t>
            </a:r>
          </a:p>
        </p:txBody>
      </p:sp>
      <p:sp>
        <p:nvSpPr>
          <p:cNvPr id="6" name="Rectangle 5"/>
          <p:cNvSpPr>
            <a:spLocks noChangeArrowheads="1"/>
          </p:cNvSpPr>
          <p:nvPr/>
        </p:nvSpPr>
        <p:spPr bwMode="auto">
          <a:xfrm>
            <a:off x="914400" y="5638800"/>
            <a:ext cx="7162800" cy="400050"/>
          </a:xfrm>
          <a:prstGeom prst="rect">
            <a:avLst/>
          </a:prstGeom>
          <a:noFill/>
          <a:ln w="9525">
            <a:noFill/>
            <a:miter lim="800000"/>
            <a:headEnd/>
            <a:tailEnd/>
          </a:ln>
        </p:spPr>
        <p:txBody>
          <a:bodyPr>
            <a:spAutoFit/>
          </a:bodyPr>
          <a:lstStyle/>
          <a:p>
            <a:pPr algn="ctr" fontAlgn="base">
              <a:spcBef>
                <a:spcPts val="600"/>
              </a:spcBef>
              <a:spcAft>
                <a:spcPct val="0"/>
              </a:spcAft>
            </a:pPr>
            <a:r>
              <a:rPr lang="en-US" sz="2000" b="1" smtClean="0">
                <a:solidFill>
                  <a:srgbClr val="00B0F0"/>
                </a:solidFill>
                <a:latin typeface="Arial" charset="0"/>
                <a:ea typeface="ＭＳ Ｐゴシック" pitchFamily="34" charset="-128"/>
              </a:rPr>
              <a:t> </a:t>
            </a:r>
            <a:r>
              <a:rPr lang="en-US" sz="2000" b="1" smtClean="0">
                <a:solidFill>
                  <a:srgbClr val="00B0F0"/>
                </a:solidFill>
                <a:ea typeface="ＭＳ Ｐゴシック" pitchFamily="34" charset="-128"/>
              </a:rPr>
              <a:t>They can stay put and defend the run.</a:t>
            </a:r>
            <a:r>
              <a:rPr lang="en-US" b="1" i="1" smtClean="0">
                <a:solidFill>
                  <a:srgbClr val="00B0F0"/>
                </a:solidFill>
                <a:ea typeface="ＭＳ Ｐゴシック" pitchFamily="34" charset="-128"/>
              </a:rPr>
              <a:t> </a:t>
            </a:r>
          </a:p>
        </p:txBody>
      </p:sp>
      <p:sp>
        <p:nvSpPr>
          <p:cNvPr id="7" name="Rectangle 6"/>
          <p:cNvSpPr>
            <a:spLocks noChangeArrowheads="1"/>
          </p:cNvSpPr>
          <p:nvPr/>
        </p:nvSpPr>
        <p:spPr bwMode="auto">
          <a:xfrm>
            <a:off x="914400" y="5943600"/>
            <a:ext cx="7162800" cy="400050"/>
          </a:xfrm>
          <a:prstGeom prst="rect">
            <a:avLst/>
          </a:prstGeom>
          <a:noFill/>
          <a:ln w="9525">
            <a:noFill/>
            <a:miter lim="800000"/>
            <a:headEnd/>
            <a:tailEnd/>
          </a:ln>
        </p:spPr>
        <p:txBody>
          <a:bodyPr>
            <a:spAutoFit/>
          </a:bodyPr>
          <a:lstStyle/>
          <a:p>
            <a:pPr algn="ctr" fontAlgn="base">
              <a:spcBef>
                <a:spcPts val="600"/>
              </a:spcBef>
              <a:spcAft>
                <a:spcPct val="0"/>
              </a:spcAft>
            </a:pPr>
            <a:r>
              <a:rPr lang="en-US" sz="2000" b="1" smtClean="0">
                <a:solidFill>
                  <a:srgbClr val="00B0F0"/>
                </a:solidFill>
                <a:ea typeface="ＭＳ Ｐゴシック" pitchFamily="34" charset="-128"/>
              </a:rPr>
              <a:t>  They can drop back into pass defense.</a:t>
            </a:r>
            <a:r>
              <a:rPr lang="en-US" sz="2000" b="1" i="1" smtClean="0">
                <a:solidFill>
                  <a:srgbClr val="00B0F0"/>
                </a:solidFill>
                <a:ea typeface="ＭＳ Ｐゴシック" pitchFamily="34" charset="-128"/>
              </a:rPr>
              <a:t> </a:t>
            </a:r>
          </a:p>
        </p:txBody>
      </p:sp>
      <p:pic>
        <p:nvPicPr>
          <p:cNvPr id="8" name="Picture 20" descr="http://nepatriotsdraft.pixafy.netdna-cdn.com/wp-content/uploads/2013/06/Defense1.png"/>
          <p:cNvPicPr>
            <a:picLocks noGrp="1" noChangeAspect="1" noChangeArrowheads="1"/>
          </p:cNvPicPr>
          <p:nvPr>
            <p:ph type="pic" idx="1"/>
          </p:nvPr>
        </p:nvPicPr>
        <p:blipFill>
          <a:blip r:embed="rId2" cstate="print"/>
          <a:srcRect t="13520" b="13520"/>
          <a:stretch>
            <a:fillRect/>
          </a:stretch>
        </p:blipFill>
        <p:spPr>
          <a:xfrm>
            <a:off x="457200" y="152400"/>
            <a:ext cx="8229600" cy="3934326"/>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914400" y="4648200"/>
            <a:ext cx="7162800" cy="1905000"/>
          </a:xfrm>
        </p:spPr>
        <p:txBody>
          <a:bodyPr/>
          <a:lstStyle/>
          <a:p>
            <a:pPr marR="0" algn="ctr"/>
            <a:r>
              <a:rPr lang="en-US" sz="2000" b="1" smtClean="0">
                <a:solidFill>
                  <a:srgbClr val="00B050"/>
                </a:solidFill>
                <a:ea typeface="ＭＳ Ｐゴシック" pitchFamily="34" charset="-128"/>
              </a:rPr>
              <a:t>A regional association of grantmakers </a:t>
            </a:r>
            <a:br>
              <a:rPr lang="en-US" sz="2000" b="1" smtClean="0">
                <a:solidFill>
                  <a:srgbClr val="00B050"/>
                </a:solidFill>
                <a:ea typeface="ＭＳ Ｐゴシック" pitchFamily="34" charset="-128"/>
              </a:rPr>
            </a:br>
            <a:r>
              <a:rPr lang="en-US" sz="1000" b="1" smtClean="0">
                <a:solidFill>
                  <a:srgbClr val="00B050"/>
                </a:solidFill>
                <a:ea typeface="ＭＳ Ｐゴシック" pitchFamily="34" charset="-128"/>
              </a:rPr>
              <a:t/>
            </a:r>
            <a:br>
              <a:rPr lang="en-US" sz="1000" b="1" smtClean="0">
                <a:solidFill>
                  <a:srgbClr val="00B050"/>
                </a:solidFill>
                <a:ea typeface="ＭＳ Ｐゴシック" pitchFamily="34" charset="-128"/>
              </a:rPr>
            </a:br>
            <a:r>
              <a:rPr lang="en-US" sz="2000" b="1" smtClean="0">
                <a:solidFill>
                  <a:srgbClr val="00B050"/>
                </a:solidFill>
                <a:ea typeface="ＭＳ Ｐゴシック" pitchFamily="34" charset="-128"/>
              </a:rPr>
              <a:t>An affinity group of foundations that all invest in a certain policy area (e.g., Grantmakers for Education)</a:t>
            </a:r>
            <a:br>
              <a:rPr lang="en-US" sz="2000" b="1" smtClean="0">
                <a:solidFill>
                  <a:srgbClr val="00B050"/>
                </a:solidFill>
                <a:ea typeface="ＭＳ Ｐゴシック" pitchFamily="34" charset="-128"/>
              </a:rPr>
            </a:br>
            <a:r>
              <a:rPr lang="en-US" sz="1000" b="1" smtClean="0">
                <a:solidFill>
                  <a:srgbClr val="00B050"/>
                </a:solidFill>
                <a:ea typeface="ＭＳ Ｐゴシック" pitchFamily="34" charset="-128"/>
              </a:rPr>
              <a:t/>
            </a:r>
            <a:br>
              <a:rPr lang="en-US" sz="1000" b="1" smtClean="0">
                <a:solidFill>
                  <a:srgbClr val="00B050"/>
                </a:solidFill>
                <a:ea typeface="ＭＳ Ｐゴシック" pitchFamily="34" charset="-128"/>
              </a:rPr>
            </a:br>
            <a:r>
              <a:rPr lang="en-US" sz="2000" b="1" smtClean="0">
                <a:solidFill>
                  <a:srgbClr val="00B050"/>
                </a:solidFill>
                <a:ea typeface="ＭＳ Ｐゴシック" pitchFamily="34" charset="-128"/>
              </a:rPr>
              <a:t>Smaller membership groups like the Association of Small Foundations (ASF)</a:t>
            </a:r>
            <a:endParaRPr lang="en-US" sz="2000" b="1" smtClean="0">
              <a:ea typeface="ＭＳ Ｐゴシック" pitchFamily="34" charset="-128"/>
            </a:endParaRPr>
          </a:p>
        </p:txBody>
      </p:sp>
      <p:sp>
        <p:nvSpPr>
          <p:cNvPr id="4" name="Title 3"/>
          <p:cNvSpPr>
            <a:spLocks noGrp="1"/>
          </p:cNvSpPr>
          <p:nvPr>
            <p:ph type="title"/>
          </p:nvPr>
        </p:nvSpPr>
        <p:spPr>
          <a:xfrm>
            <a:off x="457200" y="4191000"/>
            <a:ext cx="8075432" cy="562672"/>
          </a:xfrm>
        </p:spPr>
        <p:txBody>
          <a:bodyPr/>
          <a:lstStyle/>
          <a:p>
            <a:pPr algn="ctr">
              <a:defRPr/>
            </a:pPr>
            <a:r>
              <a:rPr lang="en-US" sz="2200" b="1" dirty="0" smtClean="0">
                <a:solidFill>
                  <a:schemeClr val="tx1"/>
                </a:solidFill>
                <a:cs typeface="+mj-cs"/>
              </a:rPr>
              <a:t>What could be the Philanthropy Team’s linebackers?</a:t>
            </a:r>
            <a:endParaRPr lang="en-US" sz="2200" b="1" dirty="0">
              <a:cs typeface="+mj-cs"/>
            </a:endParaRPr>
          </a:p>
        </p:txBody>
      </p:sp>
      <p:pic>
        <p:nvPicPr>
          <p:cNvPr id="5" name="Picture 2" descr="http://www.suntimes.com/csp/cms/sites/dt.common.streams.StreamServer.cls%3FSTREAMOID%3DfYXTRv13DASUYZLAXUOBy8%24daE2N3K4ZzOUsqbU5sYsuFSAV%24ByhV8fzrfCjc157WCsjLu883Ygn4B49Lvm9bPe2QeMKQdVeZmXF%249l%244uCZ8QDXhaHEp3rvzXRJFdy0KqPHLoMevcTLo3h8xh70Y6N_U_CryOsw6FTOdKL_jpQ-%26CONTENTTYPE%3Dimage/jpeg"/>
          <p:cNvPicPr>
            <a:picLocks noGrp="1" noChangeAspect="1" noChangeArrowheads="1"/>
          </p:cNvPicPr>
          <p:nvPr>
            <p:ph type="pic" idx="1"/>
          </p:nvPr>
        </p:nvPicPr>
        <p:blipFill>
          <a:blip r:embed="rId2" cstate="print"/>
          <a:srcRect t="11758" b="11758"/>
          <a:stretch>
            <a:fillRect/>
          </a:stretch>
        </p:blipFill>
        <p:spPr>
          <a:xfrm>
            <a:off x="228600" y="189968"/>
            <a:ext cx="8686800" cy="3924832"/>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heckerboard(across)">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p:cNvSpPr>
            <a:spLocks noGrp="1"/>
          </p:cNvSpPr>
          <p:nvPr>
            <p:ph idx="1"/>
          </p:nvPr>
        </p:nvSpPr>
        <p:spPr>
          <a:xfrm>
            <a:off x="457200" y="0"/>
            <a:ext cx="8229600" cy="6019800"/>
          </a:xfrm>
        </p:spPr>
        <p:txBody>
          <a:bodyPr/>
          <a:lstStyle/>
          <a:p>
            <a:endParaRPr lang="en-US" sz="2000" smtClean="0">
              <a:ea typeface="ＭＳ Ｐゴシック" pitchFamily="34" charset="-128"/>
            </a:endParaRPr>
          </a:p>
          <a:p>
            <a:pPr>
              <a:buFont typeface="Wingdings 3" pitchFamily="18" charset="2"/>
              <a:buNone/>
            </a:pPr>
            <a:endParaRPr lang="en-US" sz="2000" smtClean="0">
              <a:ea typeface="ＭＳ Ｐゴシック" pitchFamily="34" charset="-128"/>
            </a:endParaRPr>
          </a:p>
          <a:p>
            <a:r>
              <a:rPr lang="en-US" sz="2200" b="1" smtClean="0">
                <a:ea typeface="ＭＳ Ｐゴシック" pitchFamily="34" charset="-128"/>
              </a:rPr>
              <a:t>The problem is that few of these </a:t>
            </a:r>
            <a:r>
              <a:rPr lang="ja-JP" altLang="en-US" sz="2200" b="1" smtClean="0">
                <a:ea typeface="ＭＳ Ｐゴシック" pitchFamily="34" charset="-128"/>
              </a:rPr>
              <a:t>“</a:t>
            </a:r>
            <a:r>
              <a:rPr lang="en-US" altLang="ja-JP" sz="2200" b="1" smtClean="0">
                <a:ea typeface="ＭＳ Ｐゴシック" pitchFamily="34" charset="-128"/>
              </a:rPr>
              <a:t>linebackers</a:t>
            </a:r>
            <a:r>
              <a:rPr lang="ja-JP" altLang="en-US" sz="2200" b="1" smtClean="0">
                <a:ea typeface="ＭＳ Ｐゴシック" pitchFamily="34" charset="-128"/>
              </a:rPr>
              <a:t>”</a:t>
            </a:r>
            <a:r>
              <a:rPr lang="en-US" altLang="ja-JP" sz="2200" b="1" smtClean="0">
                <a:ea typeface="ＭＳ Ｐゴシック" pitchFamily="34" charset="-128"/>
              </a:rPr>
              <a:t> actually engage in direct advocacy.  </a:t>
            </a:r>
            <a:r>
              <a:rPr lang="en-US" altLang="ja-JP" sz="2200" smtClean="0">
                <a:ea typeface="ＭＳ Ｐゴシック" pitchFamily="34" charset="-128"/>
              </a:rPr>
              <a:t>So the work of the sector is not as well understood as it could be.</a:t>
            </a:r>
          </a:p>
          <a:p>
            <a:endParaRPr lang="en-US" sz="2200" smtClean="0">
              <a:ea typeface="ＭＳ Ｐゴシック" pitchFamily="34" charset="-128"/>
            </a:endParaRPr>
          </a:p>
          <a:p>
            <a:r>
              <a:rPr lang="en-US" sz="2200" b="1" smtClean="0">
                <a:solidFill>
                  <a:srgbClr val="FF0000"/>
                </a:solidFill>
                <a:ea typeface="ＭＳ Ｐゴシック" pitchFamily="34" charset="-128"/>
              </a:rPr>
              <a:t>As community foundations, collectively you represent a potentially powerful linebacker. </a:t>
            </a:r>
            <a:r>
              <a:rPr lang="en-US" sz="2200" smtClean="0">
                <a:ea typeface="ＭＳ Ｐゴシック" pitchFamily="34" charset="-128"/>
              </a:rPr>
              <a:t>You can be flexible, innovative, and responsive in a way that the defensive line can</a:t>
            </a:r>
            <a:r>
              <a:rPr lang="ja-JP" altLang="en-US" sz="2200" smtClean="0">
                <a:ea typeface="ＭＳ Ｐゴシック" pitchFamily="34" charset="-128"/>
              </a:rPr>
              <a:t>’</a:t>
            </a:r>
            <a:r>
              <a:rPr lang="en-US" altLang="ja-JP" sz="2200" smtClean="0">
                <a:ea typeface="ＭＳ Ｐゴシック" pitchFamily="34" charset="-128"/>
              </a:rPr>
              <a:t>t.  </a:t>
            </a:r>
          </a:p>
          <a:p>
            <a:pPr>
              <a:buFont typeface="Wingdings 3" pitchFamily="18" charset="2"/>
              <a:buNone/>
            </a:pPr>
            <a:endParaRPr lang="en-US" sz="2200" smtClean="0">
              <a:ea typeface="ＭＳ Ｐゴシック" pitchFamily="34" charset="-128"/>
            </a:endParaRPr>
          </a:p>
          <a:p>
            <a:r>
              <a:rPr lang="en-US" sz="2200" smtClean="0">
                <a:ea typeface="ＭＳ Ｐゴシック" pitchFamily="34" charset="-128"/>
              </a:rPr>
              <a:t>You are not a substitute for the line.  </a:t>
            </a:r>
            <a:r>
              <a:rPr lang="en-US" sz="2200" b="1" smtClean="0">
                <a:solidFill>
                  <a:srgbClr val="FF0000"/>
                </a:solidFill>
                <a:ea typeface="ＭＳ Ｐゴシック" pitchFamily="34" charset="-128"/>
              </a:rPr>
              <a:t>The philanthropy sector needs both.</a:t>
            </a:r>
            <a:r>
              <a:rPr lang="en-US" sz="2200" smtClean="0">
                <a:ea typeface="ＭＳ Ｐゴシック" pitchFamily="34" charset="-128"/>
              </a:rPr>
              <a:t>  Just as strong play from its linebackers bolsters a defense, so too do your collective efforts help the sector as a whole.</a:t>
            </a:r>
          </a:p>
          <a:p>
            <a:endParaRPr lang="en-US" sz="2400"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1506">
                                            <p:txEl>
                                              <p:pRg st="4" end="4"/>
                                            </p:txEl>
                                          </p:spTgt>
                                        </p:tgtEl>
                                        <p:attrNameLst>
                                          <p:attrName>style.visibility</p:attrName>
                                        </p:attrNameLst>
                                      </p:cBhvr>
                                      <p:to>
                                        <p:strVal val="visible"/>
                                      </p:to>
                                    </p:set>
                                    <p:animEffect transition="in" filter="box(in)">
                                      <p:cBhvr>
                                        <p:cTn id="7" dur="500"/>
                                        <p:tgtEl>
                                          <p:spTgt spid="21506">
                                            <p:txEl>
                                              <p:pRg st="4" end="4"/>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1506">
                                            <p:txEl>
                                              <p:pRg st="6" end="6"/>
                                            </p:txEl>
                                          </p:spTgt>
                                        </p:tgtEl>
                                        <p:attrNameLst>
                                          <p:attrName>style.visibility</p:attrName>
                                        </p:attrNameLst>
                                      </p:cBhvr>
                                      <p:to>
                                        <p:strVal val="visible"/>
                                      </p:to>
                                    </p:set>
                                    <p:animEffect transition="in" filter="box(in)">
                                      <p:cBhvr>
                                        <p:cTn id="12" dur="500"/>
                                        <p:tgtEl>
                                          <p:spTgt spid="2150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990600"/>
            <a:ext cx="8229600" cy="1829761"/>
          </a:xfrm>
        </p:spPr>
        <p:txBody>
          <a:bodyPr/>
          <a:lstStyle/>
          <a:p>
            <a:pPr algn="ctr">
              <a:defRPr/>
            </a:pPr>
            <a:r>
              <a:rPr lang="en-US" sz="3600" dirty="0" smtClean="0">
                <a:ea typeface="+mj-ea"/>
                <a:cs typeface="+mj-cs"/>
              </a:rPr>
              <a:t>SO IS THIS ALL THAT </a:t>
            </a:r>
            <a:br>
              <a:rPr lang="en-US" sz="3600" dirty="0" smtClean="0">
                <a:ea typeface="+mj-ea"/>
                <a:cs typeface="+mj-cs"/>
              </a:rPr>
            </a:br>
            <a:r>
              <a:rPr lang="en-US" sz="3600" dirty="0" smtClean="0">
                <a:ea typeface="+mj-ea"/>
                <a:cs typeface="+mj-cs"/>
              </a:rPr>
              <a:t>COMMUNITY FOUNDATIONS NEED </a:t>
            </a:r>
            <a:br>
              <a:rPr lang="en-US" sz="3600" dirty="0" smtClean="0">
                <a:ea typeface="+mj-ea"/>
                <a:cs typeface="+mj-cs"/>
              </a:rPr>
            </a:br>
            <a:r>
              <a:rPr lang="en-US" sz="3600" dirty="0" smtClean="0">
                <a:ea typeface="+mj-ea"/>
                <a:cs typeface="+mj-cs"/>
              </a:rPr>
              <a:t>TO BE SUCCESSFUL?</a:t>
            </a:r>
            <a:endParaRPr lang="en-US" sz="3600" dirty="0">
              <a:ea typeface="+mj-ea"/>
              <a:cs typeface="+mj-cs"/>
            </a:endParaRPr>
          </a:p>
        </p:txBody>
      </p:sp>
      <p:sp>
        <p:nvSpPr>
          <p:cNvPr id="22531" name="Subtitle 2"/>
          <p:cNvSpPr>
            <a:spLocks noGrp="1"/>
          </p:cNvSpPr>
          <p:nvPr>
            <p:ph type="subTitle" idx="1"/>
          </p:nvPr>
        </p:nvSpPr>
        <p:spPr>
          <a:xfrm>
            <a:off x="685800" y="2971800"/>
            <a:ext cx="7772400" cy="2057400"/>
          </a:xfrm>
        </p:spPr>
        <p:txBody>
          <a:bodyPr/>
          <a:lstStyle/>
          <a:p>
            <a:pPr marR="0" algn="ctr"/>
            <a:endParaRPr lang="en-US" sz="1100" smtClean="0">
              <a:ea typeface="ＭＳ Ｐゴシック" pitchFamily="34" charset="-128"/>
            </a:endParaRPr>
          </a:p>
          <a:p>
            <a:pPr marR="0" algn="ctr"/>
            <a:r>
              <a:rPr lang="en-US" sz="4000" b="1" smtClean="0">
                <a:solidFill>
                  <a:srgbClr val="00B050"/>
                </a:solidFill>
                <a:ea typeface="ＭＳ Ｐゴシック" pitchFamily="34" charset="-128"/>
              </a:rPr>
              <a:t>NO!</a:t>
            </a:r>
          </a:p>
          <a:p>
            <a:pPr marR="0" algn="l"/>
            <a:endParaRPr lang="en-US" sz="1200" b="1" smtClean="0">
              <a:solidFill>
                <a:srgbClr val="00B050"/>
              </a:solidFill>
              <a:ea typeface="ＭＳ Ｐゴシック" pitchFamily="34" charset="-128"/>
            </a:endParaRPr>
          </a:p>
          <a:p>
            <a:pPr marR="0" algn="ctr"/>
            <a:r>
              <a:rPr lang="en-US" sz="2400" smtClean="0">
                <a:solidFill>
                  <a:schemeClr val="tx1"/>
                </a:solidFill>
                <a:ea typeface="ＭＳ Ｐゴシック" pitchFamily="34" charset="-128"/>
              </a:rPr>
              <a:t>A good football defense has a solid line, dependable linebackers, and also something else…</a:t>
            </a:r>
          </a:p>
          <a:p>
            <a:pPr marR="0" algn="l"/>
            <a:endParaRPr lang="en-US" sz="4000" b="1" smtClean="0">
              <a:solidFill>
                <a:srgbClr val="00B050"/>
              </a:solidFill>
              <a:ea typeface="ＭＳ Ｐゴシック" pitchFamily="34" charset="-128"/>
            </a:endParaRPr>
          </a:p>
          <a:p>
            <a:pPr marR="0" algn="l"/>
            <a:endParaRPr lang="en-US" sz="2400" b="1" smtClean="0">
              <a:solidFill>
                <a:schemeClr val="tx1"/>
              </a:solidFill>
              <a:ea typeface="ＭＳ Ｐゴシック" pitchFamily="34" charset="-128"/>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531">
                                            <p:txEl>
                                              <p:pRg st="3" end="3"/>
                                            </p:txEl>
                                          </p:spTgt>
                                        </p:tgtEl>
                                        <p:attrNameLst>
                                          <p:attrName>style.visibility</p:attrName>
                                        </p:attrNameLst>
                                      </p:cBhvr>
                                      <p:to>
                                        <p:strVal val="visible"/>
                                      </p:to>
                                    </p:set>
                                    <p:animEffect transition="in" filter="fade">
                                      <p:cBhvr>
                                        <p:cTn id="7" dur="2000"/>
                                        <p:tgtEl>
                                          <p:spTgt spid="225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1141413" y="5334000"/>
            <a:ext cx="7240587" cy="914400"/>
          </a:xfrm>
        </p:spPr>
        <p:txBody>
          <a:bodyPr/>
          <a:lstStyle/>
          <a:p>
            <a:pPr marR="0" algn="ctr"/>
            <a:r>
              <a:rPr lang="en-US" sz="2000" b="1" smtClean="0">
                <a:solidFill>
                  <a:srgbClr val="00B0F0"/>
                </a:solidFill>
                <a:ea typeface="ＭＳ Ｐゴシック" pitchFamily="34" charset="-128"/>
              </a:rPr>
              <a:t>Defensive backs are fast and nimble.</a:t>
            </a:r>
            <a:br>
              <a:rPr lang="en-US" sz="2000" b="1" smtClean="0">
                <a:solidFill>
                  <a:srgbClr val="00B0F0"/>
                </a:solidFill>
                <a:ea typeface="ＭＳ Ｐゴシック" pitchFamily="34" charset="-128"/>
              </a:rPr>
            </a:br>
            <a:r>
              <a:rPr lang="en-US" sz="2000" b="1" smtClean="0">
                <a:solidFill>
                  <a:srgbClr val="00B0F0"/>
                </a:solidFill>
                <a:ea typeface="ＭＳ Ｐゴシック" pitchFamily="34" charset="-128"/>
              </a:rPr>
              <a:t>They can react in real time to issues as they develop.</a:t>
            </a:r>
            <a:r>
              <a:rPr lang="en-US" sz="2000" b="1" smtClean="0">
                <a:solidFill>
                  <a:srgbClr val="3366FF"/>
                </a:solidFill>
                <a:ea typeface="ＭＳ Ｐゴシック" pitchFamily="34" charset="-128"/>
              </a:rPr>
              <a:t/>
            </a:r>
            <a:br>
              <a:rPr lang="en-US" sz="2000" b="1" smtClean="0">
                <a:solidFill>
                  <a:srgbClr val="3366FF"/>
                </a:solidFill>
                <a:ea typeface="ＭＳ Ｐゴシック" pitchFamily="34" charset="-128"/>
              </a:rPr>
            </a:br>
            <a:r>
              <a:rPr lang="en-US" sz="2000" b="1" smtClean="0">
                <a:ea typeface="ＭＳ Ｐゴシック" pitchFamily="34" charset="-128"/>
              </a:rPr>
              <a:t>They are the last line of defense.</a:t>
            </a:r>
            <a:r>
              <a:rPr lang="en-US" sz="1000" smtClean="0">
                <a:ea typeface="ＭＳ Ｐゴシック" pitchFamily="34" charset="-128"/>
              </a:rPr>
              <a:t/>
            </a:r>
            <a:br>
              <a:rPr lang="en-US" sz="1000" smtClean="0">
                <a:ea typeface="ＭＳ Ｐゴシック" pitchFamily="34" charset="-128"/>
              </a:rPr>
            </a:br>
            <a:endParaRPr lang="en-US" smtClean="0">
              <a:ea typeface="ＭＳ Ｐゴシック" pitchFamily="34" charset="-128"/>
            </a:endParaRPr>
          </a:p>
        </p:txBody>
      </p:sp>
      <p:sp>
        <p:nvSpPr>
          <p:cNvPr id="4" name="Title 3"/>
          <p:cNvSpPr>
            <a:spLocks noGrp="1"/>
          </p:cNvSpPr>
          <p:nvPr>
            <p:ph type="title"/>
          </p:nvPr>
        </p:nvSpPr>
        <p:spPr>
          <a:xfrm>
            <a:off x="381000" y="4876800"/>
            <a:ext cx="8458200" cy="468878"/>
          </a:xfrm>
        </p:spPr>
        <p:txBody>
          <a:bodyPr>
            <a:noAutofit/>
          </a:bodyPr>
          <a:lstStyle/>
          <a:p>
            <a:pPr algn="l">
              <a:defRPr/>
            </a:pPr>
            <a:r>
              <a:rPr lang="en-US" sz="2200" b="1" dirty="0" smtClean="0">
                <a:solidFill>
                  <a:srgbClr val="00B050"/>
                </a:solidFill>
              </a:rPr>
              <a:t>Any successful defense must also have a quality secondary.</a:t>
            </a:r>
            <a:r>
              <a:rPr lang="en-US" sz="2200" dirty="0" smtClean="0">
                <a:solidFill>
                  <a:schemeClr val="tx1"/>
                </a:solidFill>
              </a:rPr>
              <a:t/>
            </a:r>
            <a:br>
              <a:rPr lang="en-US" sz="2200" dirty="0" smtClean="0">
                <a:solidFill>
                  <a:schemeClr val="tx1"/>
                </a:solidFill>
              </a:rPr>
            </a:br>
            <a:endParaRPr lang="en-US" sz="2200" dirty="0"/>
          </a:p>
        </p:txBody>
      </p:sp>
      <p:pic>
        <p:nvPicPr>
          <p:cNvPr id="18" name="Picture Placeholder 17" descr="http://upload.wikimedia.org/wikipedia/commons/thumb/2/25/American_Football_Positions.svg/400px-American_Football_Positions.svg.png"/>
          <p:cNvPicPr>
            <a:picLocks noGrp="1"/>
          </p:cNvPicPr>
          <p:nvPr>
            <p:ph type="pic" idx="1"/>
          </p:nvPr>
        </p:nvPicPr>
        <p:blipFill>
          <a:blip r:embed="rId2" cstate="print"/>
          <a:srcRect t="4494" b="4494"/>
          <a:stretch>
            <a:fillRect/>
          </a:stretch>
        </p:blipFill>
        <p:spPr>
          <a:noFill/>
          <a:ln>
            <a:noFill/>
          </a:ln>
        </p:spPr>
      </p:pic>
      <p:sp>
        <p:nvSpPr>
          <p:cNvPr id="19" name="Title 3"/>
          <p:cNvSpPr txBox="1">
            <a:spLocks/>
          </p:cNvSpPr>
          <p:nvPr/>
        </p:nvSpPr>
        <p:spPr>
          <a:xfrm>
            <a:off x="381000" y="1066800"/>
            <a:ext cx="1295400" cy="773113"/>
          </a:xfrm>
          <a:prstGeom prst="rect">
            <a:avLst/>
          </a:prstGeom>
          <a:noFill/>
          <a:ln>
            <a:solidFill>
              <a:srgbClr val="C00000"/>
            </a:solidFill>
          </a:ln>
        </p:spPr>
        <p:txBody>
          <a:bodyPr>
            <a:scene3d>
              <a:camera prst="orthographicFront"/>
              <a:lightRig rig="soft" dir="t"/>
            </a:scene3d>
            <a:sp3d prstMaterial="softEdge"/>
          </a:bodyPr>
          <a:lstStyle/>
          <a:p>
            <a:pPr eaLnBrk="0" fontAlgn="base" hangingPunct="0">
              <a:spcBef>
                <a:spcPct val="0"/>
              </a:spcBef>
              <a:spcAft>
                <a:spcPct val="0"/>
              </a:spcAft>
              <a:defRPr/>
            </a:pPr>
            <a:endParaRPr lang="en-US" sz="2200" dirty="0">
              <a:solidFill>
                <a:srgbClr val="2DA2BF"/>
              </a:solidFill>
              <a:effectLst>
                <a:outerShdw blurRad="50800" dist="25000" dir="5400000" algn="t" rotWithShape="0">
                  <a:prstClr val="black">
                    <a:alpha val="45000"/>
                  </a:prstClr>
                </a:outerShdw>
              </a:effectLst>
              <a:ea typeface="ＭＳ Ｐゴシック" charset="0"/>
            </a:endParaRPr>
          </a:p>
        </p:txBody>
      </p:sp>
      <p:sp>
        <p:nvSpPr>
          <p:cNvPr id="20" name="Title 3"/>
          <p:cNvSpPr txBox="1">
            <a:spLocks/>
          </p:cNvSpPr>
          <p:nvPr/>
        </p:nvSpPr>
        <p:spPr>
          <a:xfrm>
            <a:off x="3048000" y="228600"/>
            <a:ext cx="1295400" cy="773113"/>
          </a:xfrm>
          <a:prstGeom prst="rect">
            <a:avLst/>
          </a:prstGeom>
          <a:noFill/>
          <a:ln>
            <a:solidFill>
              <a:srgbClr val="C00000"/>
            </a:solidFill>
          </a:ln>
        </p:spPr>
        <p:txBody>
          <a:bodyPr>
            <a:scene3d>
              <a:camera prst="orthographicFront"/>
              <a:lightRig rig="soft" dir="t"/>
            </a:scene3d>
            <a:sp3d prstMaterial="softEdge"/>
          </a:bodyPr>
          <a:lstStyle/>
          <a:p>
            <a:pPr eaLnBrk="0" fontAlgn="base" hangingPunct="0">
              <a:spcBef>
                <a:spcPct val="0"/>
              </a:spcBef>
              <a:spcAft>
                <a:spcPct val="0"/>
              </a:spcAft>
              <a:defRPr/>
            </a:pPr>
            <a:endParaRPr lang="en-US" sz="2200" dirty="0">
              <a:solidFill>
                <a:srgbClr val="2DA2BF"/>
              </a:solidFill>
              <a:effectLst>
                <a:outerShdw blurRad="50800" dist="25000" dir="5400000" algn="t" rotWithShape="0">
                  <a:prstClr val="black">
                    <a:alpha val="45000"/>
                  </a:prstClr>
                </a:outerShdw>
              </a:effectLst>
              <a:ea typeface="ＭＳ Ｐゴシック" charset="0"/>
            </a:endParaRPr>
          </a:p>
        </p:txBody>
      </p:sp>
      <p:sp>
        <p:nvSpPr>
          <p:cNvPr id="21" name="Title 3"/>
          <p:cNvSpPr txBox="1">
            <a:spLocks/>
          </p:cNvSpPr>
          <p:nvPr/>
        </p:nvSpPr>
        <p:spPr>
          <a:xfrm>
            <a:off x="4419600" y="228600"/>
            <a:ext cx="1295400" cy="773113"/>
          </a:xfrm>
          <a:prstGeom prst="rect">
            <a:avLst/>
          </a:prstGeom>
          <a:noFill/>
          <a:ln>
            <a:solidFill>
              <a:srgbClr val="C00000"/>
            </a:solidFill>
          </a:ln>
        </p:spPr>
        <p:txBody>
          <a:bodyPr>
            <a:scene3d>
              <a:camera prst="orthographicFront"/>
              <a:lightRig rig="soft" dir="t"/>
            </a:scene3d>
            <a:sp3d prstMaterial="softEdge"/>
          </a:bodyPr>
          <a:lstStyle/>
          <a:p>
            <a:pPr eaLnBrk="0" fontAlgn="base" hangingPunct="0">
              <a:spcBef>
                <a:spcPct val="0"/>
              </a:spcBef>
              <a:spcAft>
                <a:spcPct val="0"/>
              </a:spcAft>
              <a:defRPr/>
            </a:pPr>
            <a:endParaRPr lang="en-US" sz="2200" dirty="0">
              <a:solidFill>
                <a:srgbClr val="2DA2BF"/>
              </a:solidFill>
              <a:effectLst>
                <a:outerShdw blurRad="50800" dist="25000" dir="5400000" algn="t" rotWithShape="0">
                  <a:prstClr val="black">
                    <a:alpha val="45000"/>
                  </a:prstClr>
                </a:outerShdw>
              </a:effectLst>
              <a:ea typeface="ＭＳ Ｐゴシック" charset="0"/>
            </a:endParaRPr>
          </a:p>
        </p:txBody>
      </p:sp>
      <p:sp>
        <p:nvSpPr>
          <p:cNvPr id="22" name="Title 3"/>
          <p:cNvSpPr txBox="1">
            <a:spLocks/>
          </p:cNvSpPr>
          <p:nvPr/>
        </p:nvSpPr>
        <p:spPr>
          <a:xfrm>
            <a:off x="7391400" y="1066800"/>
            <a:ext cx="1371600" cy="773113"/>
          </a:xfrm>
          <a:prstGeom prst="rect">
            <a:avLst/>
          </a:prstGeom>
          <a:noFill/>
          <a:ln>
            <a:solidFill>
              <a:srgbClr val="C00000"/>
            </a:solidFill>
          </a:ln>
        </p:spPr>
        <p:txBody>
          <a:bodyPr>
            <a:scene3d>
              <a:camera prst="orthographicFront"/>
              <a:lightRig rig="soft" dir="t"/>
            </a:scene3d>
            <a:sp3d prstMaterial="softEdge"/>
          </a:bodyPr>
          <a:lstStyle/>
          <a:p>
            <a:pPr eaLnBrk="0" fontAlgn="base" hangingPunct="0">
              <a:spcBef>
                <a:spcPct val="0"/>
              </a:spcBef>
              <a:spcAft>
                <a:spcPct val="0"/>
              </a:spcAft>
              <a:defRPr/>
            </a:pPr>
            <a:endParaRPr lang="en-US" sz="2200" dirty="0">
              <a:solidFill>
                <a:srgbClr val="2DA2BF"/>
              </a:solidFill>
              <a:effectLst>
                <a:outerShdw blurRad="50800" dist="25000" dir="5400000" algn="t" rotWithShape="0">
                  <a:prstClr val="black">
                    <a:alpha val="45000"/>
                  </a:prstClr>
                </a:outerShdw>
              </a:effectLst>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ircle(in)">
                                      <p:cBhvr>
                                        <p:cTn id="17" dur="1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ircle(in)">
                                      <p:cBhvr>
                                        <p:cTn id="22" dur="1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circle(in)">
                                      <p:cBhvr>
                                        <p:cTn id="2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9200" y="4800600"/>
            <a:ext cx="7315200" cy="1676400"/>
          </a:xfrm>
        </p:spPr>
        <p:txBody>
          <a:bodyPr>
            <a:noAutofit/>
          </a:bodyPr>
          <a:lstStyle/>
          <a:p>
            <a:pPr>
              <a:defRPr/>
            </a:pPr>
            <a:r>
              <a:rPr lang="en-US" sz="2400" b="1" dirty="0" smtClean="0">
                <a:solidFill>
                  <a:srgbClr val="00B050"/>
                </a:solidFill>
                <a:ea typeface="+mj-ea"/>
                <a:cs typeface="Arial" charset="0"/>
              </a:rPr>
              <a:t>The secondary in this case is all of YOU.</a:t>
            </a:r>
            <a:r>
              <a:rPr lang="en-US" sz="2000" b="1" dirty="0" smtClean="0">
                <a:solidFill>
                  <a:srgbClr val="00B050"/>
                </a:solidFill>
                <a:ea typeface="+mj-ea"/>
                <a:cs typeface="Arial" charset="0"/>
              </a:rPr>
              <a:t/>
            </a:r>
            <a:br>
              <a:rPr lang="en-US" sz="2000" b="1" dirty="0" smtClean="0">
                <a:solidFill>
                  <a:srgbClr val="00B050"/>
                </a:solidFill>
                <a:ea typeface="+mj-ea"/>
                <a:cs typeface="Arial" charset="0"/>
              </a:rPr>
            </a:br>
            <a:r>
              <a:rPr lang="en-US" sz="2000" b="1" dirty="0" smtClean="0">
                <a:solidFill>
                  <a:srgbClr val="00B050"/>
                </a:solidFill>
                <a:ea typeface="+mj-ea"/>
                <a:cs typeface="Arial" charset="0"/>
              </a:rPr>
              <a:t/>
            </a:r>
            <a:br>
              <a:rPr lang="en-US" sz="2000" b="1" dirty="0" smtClean="0">
                <a:solidFill>
                  <a:srgbClr val="00B050"/>
                </a:solidFill>
                <a:ea typeface="+mj-ea"/>
                <a:cs typeface="Arial" charset="0"/>
              </a:rPr>
            </a:br>
            <a:r>
              <a:rPr lang="en-US" sz="2000" i="1" dirty="0" smtClean="0">
                <a:solidFill>
                  <a:schemeClr val="tx1"/>
                </a:solidFill>
                <a:ea typeface="+mj-ea"/>
                <a:cs typeface="Arial" charset="0"/>
              </a:rPr>
              <a:t>YOUR</a:t>
            </a:r>
            <a:r>
              <a:rPr lang="en-US" sz="2000" dirty="0" smtClean="0">
                <a:solidFill>
                  <a:schemeClr val="tx1"/>
                </a:solidFill>
                <a:ea typeface="+mj-ea"/>
                <a:cs typeface="Arial" charset="0"/>
              </a:rPr>
              <a:t> calls and e-mails to Members and staff.</a:t>
            </a:r>
            <a:br>
              <a:rPr lang="en-US" sz="2000" dirty="0" smtClean="0">
                <a:solidFill>
                  <a:schemeClr val="tx1"/>
                </a:solidFill>
                <a:ea typeface="+mj-ea"/>
                <a:cs typeface="Arial" charset="0"/>
              </a:rPr>
            </a:br>
            <a:r>
              <a:rPr lang="en-US" sz="2000" i="1" dirty="0" smtClean="0">
                <a:solidFill>
                  <a:schemeClr val="tx1"/>
                </a:solidFill>
                <a:ea typeface="+mj-ea"/>
                <a:cs typeface="Arial" charset="0"/>
              </a:rPr>
              <a:t>YOUR</a:t>
            </a:r>
            <a:r>
              <a:rPr lang="en-US" sz="2000" dirty="0" smtClean="0">
                <a:solidFill>
                  <a:schemeClr val="tx1"/>
                </a:solidFill>
                <a:ea typeface="+mj-ea"/>
                <a:cs typeface="Arial" charset="0"/>
              </a:rPr>
              <a:t> engagement with local, state, and federal officials.</a:t>
            </a:r>
            <a:br>
              <a:rPr lang="en-US" sz="2000" dirty="0" smtClean="0">
                <a:solidFill>
                  <a:schemeClr val="tx1"/>
                </a:solidFill>
                <a:ea typeface="+mj-ea"/>
                <a:cs typeface="Arial" charset="0"/>
              </a:rPr>
            </a:br>
            <a:r>
              <a:rPr lang="en-US" sz="2000" i="1" dirty="0" smtClean="0">
                <a:solidFill>
                  <a:schemeClr val="tx1"/>
                </a:solidFill>
                <a:ea typeface="+mj-ea"/>
                <a:cs typeface="Arial" charset="0"/>
              </a:rPr>
              <a:t>YOUR</a:t>
            </a:r>
            <a:r>
              <a:rPr lang="en-US" sz="2000" dirty="0" smtClean="0">
                <a:solidFill>
                  <a:schemeClr val="tx1"/>
                </a:solidFill>
                <a:ea typeface="+mj-ea"/>
                <a:cs typeface="Arial" charset="0"/>
              </a:rPr>
              <a:t> efforts to change public policy.</a:t>
            </a:r>
            <a:endParaRPr lang="en-US" sz="2000" dirty="0">
              <a:solidFill>
                <a:schemeClr val="tx1"/>
              </a:solidFill>
              <a:ea typeface="+mj-ea"/>
              <a:cs typeface="+mj-cs"/>
            </a:endParaRPr>
          </a:p>
        </p:txBody>
      </p:sp>
      <p:graphicFrame>
        <p:nvGraphicFramePr>
          <p:cNvPr id="1026" name="Object 35"/>
          <p:cNvGraphicFramePr>
            <a:graphicFrameLocks noChangeAspect="1"/>
          </p:cNvGraphicFramePr>
          <p:nvPr>
            <p:ph type="pic" idx="1"/>
          </p:nvPr>
        </p:nvGraphicFramePr>
        <p:xfrm>
          <a:off x="609600" y="76200"/>
          <a:ext cx="7924800" cy="4622800"/>
        </p:xfrm>
        <a:graphic>
          <a:graphicData uri="http://schemas.openxmlformats.org/presentationml/2006/ole">
            <p:oleObj spid="_x0000_s2050" name="Acrobat Document" r:id="rId3" imgW="7772400" imgH="10074240" progId="AcroExch.Document.7">
              <p:link updateAutomatic="1"/>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580" name="Picture 4" descr="http://pick6mag.com/wp-content/uploads/2014/02/Seahawks-defense1.jpg"/>
          <p:cNvPicPr>
            <a:picLocks noGrp="1" noChangeAspect="1" noChangeArrowheads="1"/>
          </p:cNvPicPr>
          <p:nvPr>
            <p:ph type="pic" idx="1"/>
          </p:nvPr>
        </p:nvPicPr>
        <p:blipFill>
          <a:blip r:embed="rId2" cstate="print"/>
          <a:srcRect t="2435" b="2435"/>
          <a:stretch>
            <a:fillRect/>
          </a:stretch>
        </p:blipFill>
        <p:spPr>
          <a:xfrm>
            <a:off x="762000" y="152400"/>
            <a:ext cx="7620000" cy="4745789"/>
          </a:xfrm>
          <a:noFill/>
        </p:spPr>
      </p:pic>
      <p:sp>
        <p:nvSpPr>
          <p:cNvPr id="3" name="TextBox 2"/>
          <p:cNvSpPr txBox="1"/>
          <p:nvPr/>
        </p:nvSpPr>
        <p:spPr>
          <a:xfrm>
            <a:off x="762000" y="5181600"/>
            <a:ext cx="7772400" cy="708025"/>
          </a:xfrm>
          <a:prstGeom prst="rect">
            <a:avLst/>
          </a:prstGeom>
          <a:noFill/>
        </p:spPr>
        <p:txBody>
          <a:bodyPr>
            <a:spAutoFit/>
          </a:bodyPr>
          <a:lstStyle/>
          <a:p>
            <a:pPr algn="ctr" fontAlgn="base">
              <a:spcBef>
                <a:spcPct val="0"/>
              </a:spcBef>
              <a:spcAft>
                <a:spcPct val="0"/>
              </a:spcAft>
              <a:defRPr/>
            </a:pPr>
            <a:r>
              <a:rPr lang="en-US" sz="2000" b="1" dirty="0">
                <a:solidFill>
                  <a:srgbClr val="00B050"/>
                </a:solidFill>
                <a:ea typeface="ＭＳ Ｐゴシック" pitchFamily="34" charset="-128"/>
                <a:cs typeface="Arial" charset="0"/>
              </a:rPr>
              <a:t>When the defensive line, the linebackers, and the secondary </a:t>
            </a:r>
            <a:r>
              <a:rPr lang="en-US" sz="2000" b="1" i="1" dirty="0">
                <a:solidFill>
                  <a:srgbClr val="00B050"/>
                </a:solidFill>
                <a:ea typeface="ＭＳ Ｐゴシック" pitchFamily="34" charset="-128"/>
                <a:cs typeface="Arial" charset="0"/>
              </a:rPr>
              <a:t>ALL</a:t>
            </a:r>
            <a:r>
              <a:rPr lang="en-US" sz="2000" b="1" dirty="0">
                <a:solidFill>
                  <a:srgbClr val="00B050"/>
                </a:solidFill>
                <a:ea typeface="ＭＳ Ｐゴシック" pitchFamily="34" charset="-128"/>
                <a:cs typeface="Arial" charset="0"/>
              </a:rPr>
              <a:t> work together, the result is a championship team.</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fade">
                                      <p:cBhvr>
                                        <p:cTn id="7" dur="20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525963"/>
          </a:xfrm>
        </p:spPr>
        <p:txBody>
          <a:bodyPr/>
          <a:lstStyle/>
          <a:p>
            <a:pPr eaLnBrk="1" hangingPunct="1"/>
            <a:r>
              <a:rPr lang="en-US" sz="1800" smtClean="0">
                <a:ea typeface="ＭＳ Ｐゴシック" pitchFamily="34" charset="-128"/>
              </a:rPr>
              <a:t>Senator Wyden (D-OR) has claimed the gavel as Senate Finance Committee Chair.  He wants to move tax extenders this year and potentially mark up a package.</a:t>
            </a:r>
          </a:p>
          <a:p>
            <a:pPr eaLnBrk="1" hangingPunct="1"/>
            <a:endParaRPr lang="en-US" sz="1800" smtClean="0">
              <a:ea typeface="ＭＳ Ｐゴシック" pitchFamily="34" charset="-128"/>
            </a:endParaRPr>
          </a:p>
          <a:p>
            <a:pPr eaLnBrk="1" hangingPunct="1"/>
            <a:r>
              <a:rPr lang="en-US" sz="1800" smtClean="0">
                <a:ea typeface="ＭＳ Ｐゴシック" pitchFamily="34" charset="-128"/>
              </a:rPr>
              <a:t>Ways and Means Chairman Rep. Dave Camp (R-MI) is still committed to release a framework for a complete tax overhaul, but the chasms are too big for real action this year – tax extenders is likely the only game in town.  </a:t>
            </a:r>
            <a:r>
              <a:rPr lang="en-US" sz="1800" b="1" smtClean="0">
                <a:solidFill>
                  <a:srgbClr val="FF0000"/>
                </a:solidFill>
                <a:ea typeface="ＭＳ Ｐゴシック" pitchFamily="34" charset="-128"/>
              </a:rPr>
              <a:t>The charitable deduction is safe for now.</a:t>
            </a:r>
          </a:p>
          <a:p>
            <a:pPr eaLnBrk="1" hangingPunct="1">
              <a:buFont typeface="Wingdings 3" pitchFamily="18" charset="2"/>
              <a:buNone/>
            </a:pPr>
            <a:endParaRPr lang="en-US" sz="1800" smtClean="0">
              <a:ea typeface="ＭＳ Ｐゴシック" pitchFamily="34" charset="-128"/>
            </a:endParaRPr>
          </a:p>
          <a:p>
            <a:pPr eaLnBrk="1" hangingPunct="1"/>
            <a:r>
              <a:rPr lang="en-US" sz="1800" smtClean="0">
                <a:ea typeface="ＭＳ Ｐゴシック" pitchFamily="34" charset="-128"/>
              </a:rPr>
              <a:t>For long-term tax reform, what needs to give?  Each side has to give up on key parts of its ideology (revenues, middle class, investment income, etc.), and we</a:t>
            </a:r>
            <a:r>
              <a:rPr lang="en-US" altLang="en-US" sz="1800" smtClean="0">
                <a:ea typeface="ＭＳ Ｐゴシック" pitchFamily="34" charset="-128"/>
              </a:rPr>
              <a:t>’</a:t>
            </a:r>
            <a:r>
              <a:rPr lang="en-US" sz="1800" smtClean="0">
                <a:ea typeface="ＭＳ Ｐゴシック" pitchFamily="34" charset="-128"/>
              </a:rPr>
              <a:t>re not quite there.</a:t>
            </a:r>
            <a:br>
              <a:rPr lang="en-US" sz="1800" smtClean="0">
                <a:ea typeface="ＭＳ Ｐゴシック" pitchFamily="34" charset="-128"/>
              </a:rPr>
            </a:br>
            <a:endParaRPr lang="en-US" sz="1800" smtClean="0">
              <a:ea typeface="ＭＳ Ｐゴシック" pitchFamily="34" charset="-128"/>
            </a:endParaRPr>
          </a:p>
          <a:p>
            <a:pPr eaLnBrk="1" hangingPunct="1"/>
            <a:r>
              <a:rPr lang="en-US" sz="1800" smtClean="0">
                <a:ea typeface="ＭＳ Ｐゴシック" pitchFamily="34" charset="-128"/>
              </a:rPr>
              <a:t>Even if </a:t>
            </a:r>
            <a:r>
              <a:rPr lang="ja-JP" altLang="en-US" sz="1800" smtClean="0">
                <a:ea typeface="ＭＳ Ｐゴシック" pitchFamily="34" charset="-128"/>
              </a:rPr>
              <a:t>“</a:t>
            </a:r>
            <a:r>
              <a:rPr lang="en-US" altLang="ja-JP" sz="1800" smtClean="0">
                <a:ea typeface="ＭＳ Ｐゴシック" pitchFamily="34" charset="-128"/>
              </a:rPr>
              <a:t>big</a:t>
            </a:r>
            <a:r>
              <a:rPr lang="ja-JP" altLang="en-US" sz="1800" smtClean="0">
                <a:ea typeface="ＭＳ Ｐゴシック" pitchFamily="34" charset="-128"/>
              </a:rPr>
              <a:t>”</a:t>
            </a:r>
            <a:r>
              <a:rPr lang="en-US" altLang="ja-JP" sz="1800" smtClean="0">
                <a:ea typeface="ＭＳ Ｐゴシック" pitchFamily="34" charset="-128"/>
              </a:rPr>
              <a:t> reform is not imminent, this doesn</a:t>
            </a:r>
            <a:r>
              <a:rPr lang="en-US" altLang="en-US" sz="1800" smtClean="0">
                <a:ea typeface="ＭＳ Ｐゴシック" pitchFamily="34" charset="-128"/>
              </a:rPr>
              <a:t>’</a:t>
            </a:r>
            <a:r>
              <a:rPr lang="en-US" altLang="ja-JP" sz="1800" smtClean="0">
                <a:ea typeface="ＭＳ Ｐゴシック" pitchFamily="34" charset="-128"/>
              </a:rPr>
              <a:t>t mean the sector should rest easy.  The time to be active is </a:t>
            </a:r>
            <a:r>
              <a:rPr lang="en-US" altLang="ja-JP" sz="1800" b="1" u="sng" smtClean="0">
                <a:ea typeface="ＭＳ Ｐゴシック" pitchFamily="34" charset="-128"/>
              </a:rPr>
              <a:t>BEFORE</a:t>
            </a:r>
            <a:r>
              <a:rPr lang="en-US" altLang="ja-JP" sz="1800" smtClean="0">
                <a:ea typeface="ＭＳ Ｐゴシック" pitchFamily="34" charset="-128"/>
              </a:rPr>
              <a:t> the crisis moment</a:t>
            </a:r>
            <a:br>
              <a:rPr lang="en-US" altLang="ja-JP" sz="1800" smtClean="0">
                <a:ea typeface="ＭＳ Ｐゴシック" pitchFamily="34" charset="-128"/>
              </a:rPr>
            </a:br>
            <a:r>
              <a:rPr lang="en-US" altLang="ja-JP" sz="1800" smtClean="0">
                <a:ea typeface="ＭＳ Ｐゴシック" pitchFamily="34" charset="-128"/>
              </a:rPr>
              <a:t>– don</a:t>
            </a:r>
            <a:r>
              <a:rPr lang="ja-JP" altLang="en-US" sz="1800" smtClean="0">
                <a:ea typeface="ＭＳ Ｐゴシック" pitchFamily="34" charset="-128"/>
              </a:rPr>
              <a:t>’</a:t>
            </a:r>
            <a:r>
              <a:rPr lang="en-US" altLang="ja-JP" sz="1800" smtClean="0">
                <a:ea typeface="ＭＳ Ｐゴシック" pitchFamily="34" charset="-128"/>
              </a:rPr>
              <a:t>t wait to go to the </a:t>
            </a:r>
            <a:r>
              <a:rPr lang="en-US" altLang="ja-JP" sz="1800" b="1" smtClean="0">
                <a:solidFill>
                  <a:srgbClr val="FF0000"/>
                </a:solidFill>
                <a:ea typeface="ＭＳ Ｐゴシック" pitchFamily="34" charset="-128"/>
              </a:rPr>
              <a:t>ER</a:t>
            </a:r>
            <a:r>
              <a:rPr lang="en-US" altLang="ja-JP" sz="1800" smtClean="0">
                <a:ea typeface="ＭＳ Ｐゴシック" pitchFamily="34" charset="-128"/>
              </a:rPr>
              <a:t>!</a:t>
            </a:r>
            <a:endParaRPr lang="en-US" sz="1800" smtClean="0">
              <a:ea typeface="ＭＳ Ｐゴシック" pitchFamily="34" charset="-128"/>
            </a:endParaRPr>
          </a:p>
        </p:txBody>
      </p:sp>
      <p:sp>
        <p:nvSpPr>
          <p:cNvPr id="3" name="Title 2"/>
          <p:cNvSpPr>
            <a:spLocks noGrp="1"/>
          </p:cNvSpPr>
          <p:nvPr>
            <p:ph type="title"/>
          </p:nvPr>
        </p:nvSpPr>
        <p:spPr/>
        <p:txBody>
          <a:bodyPr/>
          <a:lstStyle/>
          <a:p>
            <a:pPr eaLnBrk="1" fontAlgn="auto" hangingPunct="1">
              <a:spcAft>
                <a:spcPts val="0"/>
              </a:spcAft>
              <a:defRPr/>
            </a:pPr>
            <a:r>
              <a:rPr lang="en-US" sz="3600" dirty="0" smtClean="0">
                <a:ea typeface="+mj-ea"/>
                <a:cs typeface="+mj-cs"/>
              </a:rPr>
              <a:t>Status of Tax Reform</a:t>
            </a:r>
            <a:endParaRPr lang="en-US" sz="3600" dirty="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ox(in)">
                                      <p:cBhvr>
                                        <p:cTn id="7" dur="500"/>
                                        <p:tgtEl>
                                          <p:spTgt spid="2">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box(in)">
                                      <p:cBhvr>
                                        <p:cTn id="12" dur="500"/>
                                        <p:tgtEl>
                                          <p:spTgt spid="2">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box(in)">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04938"/>
            <a:ext cx="8229600" cy="5453062"/>
          </a:xfrm>
        </p:spPr>
        <p:txBody>
          <a:bodyPr/>
          <a:lstStyle/>
          <a:p>
            <a:pPr eaLnBrk="1" hangingPunct="1"/>
            <a:r>
              <a:rPr lang="en-US" sz="1800" smtClean="0">
                <a:ea typeface="ＭＳ Ｐゴシック" pitchFamily="34" charset="-128"/>
              </a:rPr>
              <a:t>Obviously, the charitable tax deduction is the elephant in the room.  But again, changes to the deduction will not happen this year.</a:t>
            </a:r>
          </a:p>
          <a:p>
            <a:pPr eaLnBrk="1" hangingPunct="1">
              <a:buFont typeface="Wingdings 3" pitchFamily="18" charset="2"/>
              <a:buNone/>
            </a:pPr>
            <a:endParaRPr lang="en-US" sz="1800" smtClean="0">
              <a:ea typeface="ＭＳ Ｐゴシック" pitchFamily="34" charset="-128"/>
            </a:endParaRPr>
          </a:p>
          <a:p>
            <a:pPr eaLnBrk="1" hangingPunct="1"/>
            <a:r>
              <a:rPr lang="en-US" sz="1800" smtClean="0">
                <a:ea typeface="ＭＳ Ｐゴシック" pitchFamily="34" charset="-128"/>
              </a:rPr>
              <a:t>There are some in Congress that are concerned about UBIT, endowments, executive compensation, and creating a </a:t>
            </a:r>
            <a:r>
              <a:rPr lang="en-US" altLang="en-US" sz="1800" smtClean="0">
                <a:ea typeface="ＭＳ Ｐゴシック" pitchFamily="34" charset="-128"/>
              </a:rPr>
              <a:t>“</a:t>
            </a:r>
            <a:r>
              <a:rPr lang="en-US" sz="1800" smtClean="0">
                <a:ea typeface="ＭＳ Ｐゴシック" pitchFamily="34" charset="-128"/>
              </a:rPr>
              <a:t>hierarchy</a:t>
            </a:r>
            <a:r>
              <a:rPr lang="en-US" altLang="en-US" sz="1800" smtClean="0">
                <a:ea typeface="ＭＳ Ｐゴシック" pitchFamily="34" charset="-128"/>
              </a:rPr>
              <a:t>”</a:t>
            </a:r>
            <a:r>
              <a:rPr lang="en-US" sz="1800" smtClean="0">
                <a:ea typeface="ＭＳ Ｐゴシック" pitchFamily="34" charset="-128"/>
              </a:rPr>
              <a:t> for charitable giving, but there are not a lot of charitable issues getting huge political attention (other than 501(c)(4)s and the like).</a:t>
            </a:r>
          </a:p>
          <a:p>
            <a:pPr eaLnBrk="1" hangingPunct="1">
              <a:buFont typeface="Wingdings 3" pitchFamily="18" charset="2"/>
              <a:buNone/>
            </a:pPr>
            <a:endParaRPr lang="en-US" sz="1800" smtClean="0">
              <a:ea typeface="ＭＳ Ｐゴシック" pitchFamily="34" charset="-128"/>
            </a:endParaRPr>
          </a:p>
          <a:p>
            <a:pPr eaLnBrk="1" hangingPunct="1"/>
            <a:r>
              <a:rPr lang="en-US" sz="1800" smtClean="0">
                <a:ea typeface="ＭＳ Ｐゴシック" pitchFamily="34" charset="-128"/>
              </a:rPr>
              <a:t>While most of the major players have been primarily (but not exclusively) focused on the biggest issues like the deduction, it creates an opportunity to weigh in on Tier Two and Tier Three issues.  Staff are eager to hear other voices.</a:t>
            </a:r>
            <a:br>
              <a:rPr lang="en-US" sz="1800" smtClean="0">
                <a:ea typeface="ＭＳ Ｐゴシック" pitchFamily="34" charset="-128"/>
              </a:rPr>
            </a:br>
            <a:endParaRPr lang="en-US" sz="1800" smtClean="0">
              <a:ea typeface="ＭＳ Ｐゴシック" pitchFamily="34" charset="-128"/>
            </a:endParaRPr>
          </a:p>
          <a:p>
            <a:pPr eaLnBrk="1" hangingPunct="1"/>
            <a:r>
              <a:rPr lang="en-US" sz="1800" smtClean="0">
                <a:ea typeface="ＭＳ Ｐゴシック" pitchFamily="34" charset="-128"/>
              </a:rPr>
              <a:t>This creates opportunities to educate!  You don</a:t>
            </a:r>
            <a:r>
              <a:rPr lang="ja-JP" altLang="en-US" sz="1800" smtClean="0">
                <a:ea typeface="ＭＳ Ｐゴシック" pitchFamily="34" charset="-128"/>
              </a:rPr>
              <a:t>’</a:t>
            </a:r>
            <a:r>
              <a:rPr lang="en-US" altLang="ja-JP" sz="1800" smtClean="0">
                <a:ea typeface="ＭＳ Ｐゴシック" pitchFamily="34" charset="-128"/>
              </a:rPr>
              <a:t>t want the first time someone hears about an issue to be during a markup.</a:t>
            </a:r>
            <a:endParaRPr lang="en-US" altLang="ja-JP" sz="1600" smtClean="0">
              <a:ea typeface="ＭＳ Ｐゴシック" pitchFamily="34" charset="-128"/>
            </a:endParaRPr>
          </a:p>
          <a:p>
            <a:pPr eaLnBrk="1" hangingPunct="1">
              <a:lnSpc>
                <a:spcPct val="60000"/>
              </a:lnSpc>
            </a:pPr>
            <a:endParaRPr lang="en-US" sz="1600" smtClean="0">
              <a:ea typeface="ＭＳ Ｐゴシック" pitchFamily="34" charset="-128"/>
            </a:endParaRPr>
          </a:p>
        </p:txBody>
      </p:sp>
      <p:sp>
        <p:nvSpPr>
          <p:cNvPr id="3" name="Title 2"/>
          <p:cNvSpPr>
            <a:spLocks noGrp="1"/>
          </p:cNvSpPr>
          <p:nvPr>
            <p:ph type="title"/>
          </p:nvPr>
        </p:nvSpPr>
        <p:spPr/>
        <p:txBody>
          <a:bodyPr/>
          <a:lstStyle/>
          <a:p>
            <a:pPr eaLnBrk="1" fontAlgn="auto" hangingPunct="1">
              <a:spcAft>
                <a:spcPts val="0"/>
              </a:spcAft>
              <a:defRPr/>
            </a:pPr>
            <a:r>
              <a:rPr lang="en-US" dirty="0" smtClean="0">
                <a:ea typeface="+mj-ea"/>
                <a:cs typeface="+mj-cs"/>
              </a:rPr>
              <a:t>Issues for the Charitable Sector</a:t>
            </a:r>
            <a:endParaRPr lang="en-US" dirty="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ox(in)">
                                      <p:cBhvr>
                                        <p:cTn id="7" dur="500"/>
                                        <p:tgtEl>
                                          <p:spTgt spid="2">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box(in)">
                                      <p:cBhvr>
                                        <p:cTn id="12" dur="500"/>
                                        <p:tgtEl>
                                          <p:spTgt spid="2">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box(in)">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4876800"/>
            <a:ext cx="8075432" cy="562672"/>
          </a:xfrm>
        </p:spPr>
        <p:txBody>
          <a:bodyPr>
            <a:normAutofit fontScale="90000"/>
          </a:bodyPr>
          <a:lstStyle/>
          <a:p>
            <a:pPr algn="ctr">
              <a:defRPr/>
            </a:pPr>
            <a:r>
              <a:rPr lang="en-US" dirty="0" smtClean="0">
                <a:solidFill>
                  <a:schemeClr val="tx1"/>
                </a:solidFill>
                <a:ea typeface="+mj-ea"/>
                <a:cs typeface="+mj-cs"/>
              </a:rPr>
              <a:t>They key point here is that engagement in advance plants the seeds for success.</a:t>
            </a:r>
            <a:endParaRPr lang="en-US" dirty="0">
              <a:solidFill>
                <a:schemeClr val="tx1"/>
              </a:solidFill>
              <a:ea typeface="+mj-ea"/>
              <a:cs typeface="+mj-cs"/>
            </a:endParaRPr>
          </a:p>
        </p:txBody>
      </p:sp>
      <p:pic>
        <p:nvPicPr>
          <p:cNvPr id="48130" name="Picture 2" descr="http://www.paulickreport.com/wp-content/uploads/2013/02/Lobbyist-Capitol-Hill.jpg"/>
          <p:cNvPicPr>
            <a:picLocks noGrp="1" noChangeAspect="1" noChangeArrowheads="1"/>
          </p:cNvPicPr>
          <p:nvPr>
            <p:ph type="pic" idx="1"/>
          </p:nvPr>
        </p:nvPicPr>
        <p:blipFill>
          <a:blip r:embed="rId2" cstate="print"/>
          <a:srcRect t="12079" b="12079"/>
          <a:stretch>
            <a:fillRect/>
          </a:stretch>
        </p:blipFill>
        <p:spPr>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153400" cy="4953000"/>
          </a:xfrm>
        </p:spPr>
        <p:txBody>
          <a:bodyPr/>
          <a:lstStyle/>
          <a:p>
            <a:pPr eaLnBrk="1" hangingPunct="1"/>
            <a:r>
              <a:rPr lang="en-US" sz="1800" smtClean="0">
                <a:ea typeface="ＭＳ Ｐゴシック" pitchFamily="34" charset="-128"/>
              </a:rPr>
              <a:t>How are community foundations and private foundations different?</a:t>
            </a:r>
            <a:br>
              <a:rPr lang="en-US" sz="1800" smtClean="0">
                <a:ea typeface="ＭＳ Ｐゴシック" pitchFamily="34" charset="-128"/>
              </a:rPr>
            </a:br>
            <a:endParaRPr lang="en-US" sz="1800" smtClean="0">
              <a:ea typeface="ＭＳ Ｐゴシック" pitchFamily="34" charset="-128"/>
            </a:endParaRPr>
          </a:p>
          <a:p>
            <a:pPr eaLnBrk="1" hangingPunct="1"/>
            <a:r>
              <a:rPr lang="en-US" sz="1800" smtClean="0">
                <a:ea typeface="ＭＳ Ｐゴシック" pitchFamily="34" charset="-128"/>
              </a:rPr>
              <a:t>What are the different ways that a CF engages with donors and with a local community?</a:t>
            </a:r>
            <a:br>
              <a:rPr lang="en-US" sz="1800" smtClean="0">
                <a:ea typeface="ＭＳ Ｐゴシック" pitchFamily="34" charset="-128"/>
              </a:rPr>
            </a:br>
            <a:endParaRPr lang="en-US" sz="1800" smtClean="0">
              <a:ea typeface="ＭＳ Ｐゴシック" pitchFamily="34" charset="-128"/>
            </a:endParaRPr>
          </a:p>
          <a:p>
            <a:pPr eaLnBrk="1" hangingPunct="1">
              <a:lnSpc>
                <a:spcPct val="110000"/>
              </a:lnSpc>
            </a:pPr>
            <a:r>
              <a:rPr lang="en-US" sz="1800" smtClean="0">
                <a:ea typeface="ＭＳ Ｐゴシック" pitchFamily="34" charset="-128"/>
              </a:rPr>
              <a:t>What are donor-advised funds, and how is a DAF at a CF different from a DAF at a commercial gift fund like Fidelity?</a:t>
            </a:r>
            <a:br>
              <a:rPr lang="en-US" sz="1800" smtClean="0">
                <a:ea typeface="ＭＳ Ｐゴシック" pitchFamily="34" charset="-128"/>
              </a:rPr>
            </a:br>
            <a:endParaRPr lang="en-US" sz="1800" smtClean="0">
              <a:ea typeface="ＭＳ Ｐゴシック" pitchFamily="34" charset="-128"/>
            </a:endParaRPr>
          </a:p>
          <a:p>
            <a:pPr eaLnBrk="1" hangingPunct="1">
              <a:lnSpc>
                <a:spcPct val="110000"/>
              </a:lnSpc>
            </a:pPr>
            <a:r>
              <a:rPr lang="en-US" sz="1800" smtClean="0">
                <a:ea typeface="ＭＳ Ｐゴシック" pitchFamily="34" charset="-128"/>
              </a:rPr>
              <a:t>What are some of the tax issues affecting community foundations (e.g., donation limits, IRA rollover, gifts of property, no payout rate for DAFs, DAF prohibition, etc.)?</a:t>
            </a:r>
          </a:p>
          <a:p>
            <a:pPr eaLnBrk="1" hangingPunct="1">
              <a:lnSpc>
                <a:spcPct val="90000"/>
              </a:lnSpc>
              <a:buFont typeface="Wingdings 3" pitchFamily="18" charset="2"/>
              <a:buNone/>
            </a:pPr>
            <a:endParaRPr lang="en-US" sz="1800" smtClean="0">
              <a:ea typeface="ＭＳ Ｐゴシック" pitchFamily="34" charset="-128"/>
            </a:endParaRPr>
          </a:p>
          <a:p>
            <a:pPr eaLnBrk="1" hangingPunct="1">
              <a:lnSpc>
                <a:spcPct val="110000"/>
              </a:lnSpc>
            </a:pPr>
            <a:r>
              <a:rPr lang="en-US" sz="1800" b="1" smtClean="0">
                <a:solidFill>
                  <a:srgbClr val="FF0000"/>
                </a:solidFill>
                <a:ea typeface="ＭＳ Ｐゴシック" pitchFamily="34" charset="-128"/>
              </a:rPr>
              <a:t>STRATEGIC SHIFT: </a:t>
            </a:r>
            <a:r>
              <a:rPr lang="en-US" sz="1800" smtClean="0">
                <a:ea typeface="ＭＳ Ｐゴシック" pitchFamily="34" charset="-128"/>
              </a:rPr>
              <a:t> With Sen. Wyden becoming chairman, there is a real opportunity this year to repeal the DAF prohibition, and we will increasingly focus on this in the weeks and months ahead.</a:t>
            </a:r>
          </a:p>
          <a:p>
            <a:pPr eaLnBrk="1" hangingPunct="1">
              <a:lnSpc>
                <a:spcPct val="70000"/>
              </a:lnSpc>
            </a:pPr>
            <a:endParaRPr lang="en-US" sz="1700" smtClean="0">
              <a:ea typeface="ＭＳ Ｐゴシック" pitchFamily="34" charset="-128"/>
            </a:endParaRPr>
          </a:p>
          <a:p>
            <a:pPr eaLnBrk="1" hangingPunct="1">
              <a:lnSpc>
                <a:spcPct val="70000"/>
              </a:lnSpc>
            </a:pPr>
            <a:endParaRPr lang="en-US" sz="1800" smtClean="0">
              <a:ea typeface="ＭＳ Ｐゴシック" pitchFamily="34" charset="-128"/>
            </a:endParaRPr>
          </a:p>
        </p:txBody>
      </p:sp>
      <p:sp>
        <p:nvSpPr>
          <p:cNvPr id="3" name="Title 2"/>
          <p:cNvSpPr>
            <a:spLocks noGrp="1"/>
          </p:cNvSpPr>
          <p:nvPr>
            <p:ph type="title"/>
          </p:nvPr>
        </p:nvSpPr>
        <p:spPr/>
        <p:txBody>
          <a:bodyPr>
            <a:noAutofit/>
          </a:bodyPr>
          <a:lstStyle/>
          <a:p>
            <a:pPr eaLnBrk="1" fontAlgn="auto" hangingPunct="1">
              <a:spcAft>
                <a:spcPts val="0"/>
              </a:spcAft>
              <a:defRPr/>
            </a:pPr>
            <a:r>
              <a:rPr lang="en-US" sz="3600" dirty="0" smtClean="0">
                <a:ea typeface="+mj-ea"/>
                <a:cs typeface="+mj-cs"/>
              </a:rPr>
              <a:t>Community Foundation Outreach</a:t>
            </a:r>
            <a:endParaRPr lang="en-US" sz="3600" dirty="0">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ox(in)">
                                      <p:cBhvr>
                                        <p:cTn id="7" dur="500"/>
                                        <p:tgtEl>
                                          <p:spTgt spid="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ox(in)">
                                      <p:cBhvr>
                                        <p:cTn id="12" dur="500"/>
                                        <p:tgtEl>
                                          <p:spTgt spid="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ox(in)">
                                      <p:cBhvr>
                                        <p:cTn id="17" dur="500"/>
                                        <p:tgtEl>
                                          <p:spTgt spid="2">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ox(in)">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946150"/>
          </a:xfrm>
          <a:solidFill>
            <a:srgbClr val="00B050"/>
          </a:solidFill>
        </p:spPr>
        <p:txBody>
          <a:bodyPr>
            <a:normAutofit fontScale="90000"/>
          </a:bodyPr>
          <a:lstStyle/>
          <a:p>
            <a:pPr>
              <a:defRPr/>
            </a:pPr>
            <a:r>
              <a:rPr lang="en-US" b="0" dirty="0" smtClean="0">
                <a:solidFill>
                  <a:schemeClr val="bg1"/>
                </a:solidFill>
                <a:ea typeface="+mj-ea"/>
                <a:cs typeface="+mj-cs"/>
              </a:rPr>
              <a:t>Educating Members &amp; Their Staffs</a:t>
            </a:r>
            <a:endParaRPr lang="en-US" b="0" dirty="0">
              <a:solidFill>
                <a:schemeClr val="bg1"/>
              </a:solidFill>
              <a:ea typeface="+mj-ea"/>
              <a:cs typeface="+mj-cs"/>
            </a:endParaRPr>
          </a:p>
        </p:txBody>
      </p:sp>
      <p:sp>
        <p:nvSpPr>
          <p:cNvPr id="18434" name="Text Placeholder 2"/>
          <p:cNvSpPr>
            <a:spLocks noGrp="1"/>
          </p:cNvSpPr>
          <p:nvPr>
            <p:ph type="body" idx="1"/>
          </p:nvPr>
        </p:nvSpPr>
        <p:spPr>
          <a:xfrm>
            <a:off x="762000" y="5410200"/>
            <a:ext cx="7696200" cy="762000"/>
          </a:xfrm>
          <a:solidFill>
            <a:srgbClr val="00B050"/>
          </a:solidFill>
        </p:spPr>
        <p:txBody>
          <a:bodyPr/>
          <a:lstStyle/>
          <a:p>
            <a:pPr>
              <a:defRPr/>
            </a:pPr>
            <a:r>
              <a:rPr lang="en-US" sz="1800" smtClean="0">
                <a:effectLst>
                  <a:outerShdw blurRad="38100" dist="38100" dir="2700000" algn="tl">
                    <a:srgbClr val="000000"/>
                  </a:outerShdw>
                </a:effectLst>
                <a:ea typeface="ＭＳ Ｐゴシック" pitchFamily="34" charset="-128"/>
              </a:rPr>
              <a:t>Numbers based on CFPVAP activity for 2013 thru February 2014</a:t>
            </a:r>
          </a:p>
        </p:txBody>
      </p:sp>
      <p:sp>
        <p:nvSpPr>
          <p:cNvPr id="18435" name="Content Placeholder 4"/>
          <p:cNvSpPr>
            <a:spLocks noGrp="1"/>
          </p:cNvSpPr>
          <p:nvPr>
            <p:ph sz="quarter" idx="2"/>
          </p:nvPr>
        </p:nvSpPr>
        <p:spPr>
          <a:xfrm>
            <a:off x="838200" y="1447800"/>
            <a:ext cx="3886200" cy="3810000"/>
          </a:xfrm>
          <a:ln>
            <a:prstDash val="solid"/>
          </a:ln>
        </p:spPr>
        <p:txBody>
          <a:bodyPr/>
          <a:lstStyle/>
          <a:p>
            <a:pPr>
              <a:buFont typeface="Wingdings 3" pitchFamily="18" charset="2"/>
              <a:buNone/>
            </a:pPr>
            <a:r>
              <a:rPr lang="en-US" smtClean="0">
                <a:ea typeface="ＭＳ Ｐゴシック" pitchFamily="34" charset="-128"/>
              </a:rPr>
              <a:t>IN-PERSON MEETINGS</a:t>
            </a:r>
          </a:p>
          <a:p>
            <a:pPr>
              <a:buFont typeface="Wingdings 3" pitchFamily="18" charset="2"/>
              <a:buNone/>
            </a:pPr>
            <a:endParaRPr lang="en-US" smtClean="0">
              <a:ea typeface="ＭＳ Ｐゴシック" pitchFamily="34" charset="-128"/>
            </a:endParaRPr>
          </a:p>
          <a:p>
            <a:pPr algn="ctr">
              <a:buFont typeface="Wingdings 3" pitchFamily="18" charset="2"/>
              <a:buNone/>
            </a:pPr>
            <a:endParaRPr lang="en-US" sz="2000" smtClean="0">
              <a:ea typeface="ＭＳ Ｐゴシック" pitchFamily="34" charset="-128"/>
            </a:endParaRPr>
          </a:p>
          <a:p>
            <a:pPr>
              <a:buFont typeface="Wingdings 3" pitchFamily="18" charset="2"/>
              <a:buNone/>
            </a:pPr>
            <a:r>
              <a:rPr lang="en-US" sz="8000" smtClean="0">
                <a:ea typeface="ＭＳ Ｐゴシック" pitchFamily="34" charset="-128"/>
              </a:rPr>
              <a:t>		106</a:t>
            </a:r>
          </a:p>
        </p:txBody>
      </p:sp>
      <p:sp>
        <p:nvSpPr>
          <p:cNvPr id="18436" name="Content Placeholder 5"/>
          <p:cNvSpPr>
            <a:spLocks noGrp="1"/>
          </p:cNvSpPr>
          <p:nvPr>
            <p:ph sz="quarter" idx="4"/>
          </p:nvPr>
        </p:nvSpPr>
        <p:spPr>
          <a:xfrm>
            <a:off x="4724400" y="1447800"/>
            <a:ext cx="3581400" cy="3810000"/>
          </a:xfrm>
          <a:ln>
            <a:prstDash val="solid"/>
          </a:ln>
        </p:spPr>
        <p:txBody>
          <a:bodyPr/>
          <a:lstStyle/>
          <a:p>
            <a:pPr>
              <a:spcBef>
                <a:spcPct val="0"/>
              </a:spcBef>
              <a:buFont typeface="Wingdings 3" pitchFamily="18" charset="2"/>
              <a:buNone/>
            </a:pPr>
            <a:r>
              <a:rPr lang="en-US" smtClean="0">
                <a:ea typeface="ＭＳ Ｐゴシック" pitchFamily="34" charset="-128"/>
              </a:rPr>
              <a:t>CONFERENCE CALLS</a:t>
            </a:r>
          </a:p>
          <a:p>
            <a:pPr>
              <a:spcBef>
                <a:spcPct val="0"/>
              </a:spcBef>
              <a:buFont typeface="Wingdings 3" pitchFamily="18" charset="2"/>
              <a:buNone/>
            </a:pPr>
            <a:endParaRPr lang="en-US" smtClean="0">
              <a:ea typeface="ＭＳ Ｐゴシック" pitchFamily="34" charset="-128"/>
            </a:endParaRPr>
          </a:p>
          <a:p>
            <a:pPr>
              <a:spcBef>
                <a:spcPct val="0"/>
              </a:spcBef>
              <a:buFont typeface="Wingdings 3" pitchFamily="18" charset="2"/>
              <a:buNone/>
            </a:pPr>
            <a:endParaRPr lang="en-US" sz="3200" smtClean="0">
              <a:ea typeface="ＭＳ Ｐゴシック" pitchFamily="34" charset="-128"/>
            </a:endParaRPr>
          </a:p>
          <a:p>
            <a:pPr>
              <a:spcBef>
                <a:spcPct val="0"/>
              </a:spcBef>
              <a:buFont typeface="Wingdings 3" pitchFamily="18" charset="2"/>
              <a:buNone/>
            </a:pPr>
            <a:r>
              <a:rPr lang="en-US" sz="8000" smtClean="0">
                <a:ea typeface="ＭＳ Ｐゴシック" pitchFamily="34" charset="-128"/>
              </a:rPr>
              <a:t>		29</a:t>
            </a:r>
          </a:p>
          <a:p>
            <a:pPr>
              <a:spcBef>
                <a:spcPct val="0"/>
              </a:spcBef>
              <a:buFont typeface="Wingdings 3" pitchFamily="18" charset="2"/>
              <a:buNone/>
            </a:pPr>
            <a:endParaRPr lang="en-US" smtClean="0">
              <a:ea typeface="ＭＳ Ｐゴシック" pitchFamily="34" charset="-128"/>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5">
                                            <p:txEl>
                                              <p:pRg st="3" end="3"/>
                                            </p:txEl>
                                          </p:spTgt>
                                        </p:tgtEl>
                                        <p:attrNameLst>
                                          <p:attrName>style.visibility</p:attrName>
                                        </p:attrNameLst>
                                      </p:cBhvr>
                                      <p:to>
                                        <p:strVal val="visible"/>
                                      </p:to>
                                    </p:set>
                                    <p:anim calcmode="lin" valueType="num">
                                      <p:cBhvr additive="base">
                                        <p:cTn id="13"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36">
                                            <p:txEl>
                                              <p:pRg st="0" end="0"/>
                                            </p:txEl>
                                          </p:spTgt>
                                        </p:tgtEl>
                                        <p:attrNameLst>
                                          <p:attrName>style.visibility</p:attrName>
                                        </p:attrNameLst>
                                      </p:cBhvr>
                                      <p:to>
                                        <p:strVal val="visible"/>
                                      </p:to>
                                    </p:set>
                                    <p:anim calcmode="lin" valueType="num">
                                      <p:cBhvr additive="base">
                                        <p:cTn id="19" dur="500" fill="hold"/>
                                        <p:tgtEl>
                                          <p:spTgt spid="1843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436">
                                            <p:txEl>
                                              <p:pRg st="3" end="3"/>
                                            </p:txEl>
                                          </p:spTgt>
                                        </p:tgtEl>
                                        <p:attrNameLst>
                                          <p:attrName>style.visibility</p:attrName>
                                        </p:attrNameLst>
                                      </p:cBhvr>
                                      <p:to>
                                        <p:strVal val="visible"/>
                                      </p:to>
                                    </p:set>
                                    <p:anim calcmode="lin" valueType="num">
                                      <p:cBhvr additive="base">
                                        <p:cTn id="25" dur="500" fill="hold"/>
                                        <p:tgtEl>
                                          <p:spTgt spid="1843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436">
                                            <p:txEl>
                                              <p:pRg st="3" end="3"/>
                                            </p:txEl>
                                          </p:spTgt>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500"/>
                            </p:stCondLst>
                            <p:childTnLst>
                              <p:par>
                                <p:cTn id="28" presetID="4" presetClass="entr" presetSubtype="16" fill="hold" grpId="0" nodeType="afterEffect">
                                  <p:stCondLst>
                                    <p:cond delay="0"/>
                                  </p:stCondLst>
                                  <p:childTnLst>
                                    <p:set>
                                      <p:cBhvr>
                                        <p:cTn id="29" dur="1" fill="hold">
                                          <p:stCondLst>
                                            <p:cond delay="0"/>
                                          </p:stCondLst>
                                        </p:cTn>
                                        <p:tgtEl>
                                          <p:spTgt spid="18434">
                                            <p:bg/>
                                          </p:spTgt>
                                        </p:tgtEl>
                                        <p:attrNameLst>
                                          <p:attrName>style.visibility</p:attrName>
                                        </p:attrNameLst>
                                      </p:cBhvr>
                                      <p:to>
                                        <p:strVal val="visible"/>
                                      </p:to>
                                    </p:set>
                                    <p:animEffect transition="in" filter="box(in)">
                                      <p:cBhvr>
                                        <p:cTn id="30" dur="500"/>
                                        <p:tgtEl>
                                          <p:spTgt spid="18434">
                                            <p:bg/>
                                          </p:spTgt>
                                        </p:tgtEl>
                                      </p:cBhvr>
                                    </p:animEffect>
                                  </p:childTnLst>
                                </p:cTn>
                              </p:par>
                            </p:childTnLst>
                          </p:cTn>
                        </p:par>
                        <p:par>
                          <p:cTn id="31" fill="hold" nodeType="afterGroup">
                            <p:stCondLst>
                              <p:cond delay="1000"/>
                            </p:stCondLst>
                            <p:childTnLst>
                              <p:par>
                                <p:cTn id="32" presetID="4" presetClass="entr" presetSubtype="16" fill="hold" grpId="0" nodeType="afterEffect">
                                  <p:stCondLst>
                                    <p:cond delay="0"/>
                                  </p:stCondLst>
                                  <p:childTnLst>
                                    <p:set>
                                      <p:cBhvr>
                                        <p:cTn id="33" dur="1" fill="hold">
                                          <p:stCondLst>
                                            <p:cond delay="0"/>
                                          </p:stCondLst>
                                        </p:cTn>
                                        <p:tgtEl>
                                          <p:spTgt spid="18434">
                                            <p:txEl>
                                              <p:pRg st="0" end="0"/>
                                            </p:txEl>
                                          </p:spTgt>
                                        </p:tgtEl>
                                        <p:attrNameLst>
                                          <p:attrName>style.visibility</p:attrName>
                                        </p:attrNameLst>
                                      </p:cBhvr>
                                      <p:to>
                                        <p:strVal val="visible"/>
                                      </p:to>
                                    </p:set>
                                    <p:animEffect transition="in" filter="box(in)">
                                      <p:cBhvr>
                                        <p:cTn id="34" dur="500"/>
                                        <p:tgtEl>
                                          <p:spTgt spid="184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animBg="1"/>
      <p:bldP spid="18435" grpId="0" build="p"/>
      <p:bldP spid="1843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229600" cy="4876800"/>
          </a:xfrm>
        </p:spPr>
        <p:txBody>
          <a:bodyPr/>
          <a:lstStyle/>
          <a:p>
            <a:pPr eaLnBrk="1" hangingPunct="1"/>
            <a:r>
              <a:rPr lang="en-US" sz="2000" smtClean="0">
                <a:ea typeface="ＭＳ Ｐゴシック" pitchFamily="34" charset="-128"/>
              </a:rPr>
              <a:t>Staffers </a:t>
            </a:r>
            <a:r>
              <a:rPr lang="en-US" sz="2000" i="1" smtClean="0">
                <a:ea typeface="ＭＳ Ｐゴシック" pitchFamily="34" charset="-128"/>
              </a:rPr>
              <a:t>like</a:t>
            </a:r>
            <a:r>
              <a:rPr lang="en-US" sz="2000" smtClean="0">
                <a:ea typeface="ＭＳ Ｐゴシック" pitchFamily="34" charset="-128"/>
              </a:rPr>
              <a:t> the meetings without specific asks – they like to know what</a:t>
            </a:r>
            <a:r>
              <a:rPr lang="ja-JP" altLang="en-US" sz="2000" smtClean="0">
                <a:ea typeface="ＭＳ Ｐゴシック" pitchFamily="34" charset="-128"/>
              </a:rPr>
              <a:t>’</a:t>
            </a:r>
            <a:r>
              <a:rPr lang="en-US" altLang="ja-JP" sz="2000" smtClean="0">
                <a:ea typeface="ＭＳ Ｐゴシック" pitchFamily="34" charset="-128"/>
              </a:rPr>
              <a:t>s happening in our states or districts, or in their policy areas.</a:t>
            </a:r>
          </a:p>
          <a:p>
            <a:pPr eaLnBrk="1" hangingPunct="1"/>
            <a:endParaRPr lang="en-US" sz="2000" smtClean="0">
              <a:ea typeface="ＭＳ Ｐゴシック" pitchFamily="34" charset="-128"/>
            </a:endParaRPr>
          </a:p>
          <a:p>
            <a:pPr eaLnBrk="1" hangingPunct="1"/>
            <a:r>
              <a:rPr lang="en-US" sz="2000" smtClean="0">
                <a:ea typeface="ＭＳ Ｐゴシック" pitchFamily="34" charset="-128"/>
              </a:rPr>
              <a:t>Unlike many private foundations, which are national or global in their reach, your work is community focused – you are constituents!  Use that to your advantage. </a:t>
            </a:r>
            <a:r>
              <a:rPr lang="en-US" sz="2000" b="1" smtClean="0">
                <a:solidFill>
                  <a:srgbClr val="FF0000"/>
                </a:solidFill>
                <a:ea typeface="ＭＳ Ｐゴシック" pitchFamily="34" charset="-128"/>
              </a:rPr>
              <a:t>You</a:t>
            </a:r>
            <a:r>
              <a:rPr lang="en-US" altLang="en-US" sz="2000" b="1" smtClean="0">
                <a:solidFill>
                  <a:srgbClr val="FF0000"/>
                </a:solidFill>
                <a:ea typeface="ＭＳ Ｐゴシック" pitchFamily="34" charset="-128"/>
              </a:rPr>
              <a:t>’</a:t>
            </a:r>
            <a:r>
              <a:rPr lang="en-US" sz="2000" b="1" smtClean="0">
                <a:solidFill>
                  <a:srgbClr val="FF0000"/>
                </a:solidFill>
                <a:ea typeface="ＭＳ Ｐゴシック" pitchFamily="34" charset="-128"/>
              </a:rPr>
              <a:t>re the subset of philanthropy that they should care about MOST!</a:t>
            </a:r>
          </a:p>
          <a:p>
            <a:pPr eaLnBrk="1" hangingPunct="1"/>
            <a:endParaRPr lang="en-US" sz="2000" smtClean="0">
              <a:ea typeface="ＭＳ Ｐゴシック" pitchFamily="34" charset="-128"/>
            </a:endParaRPr>
          </a:p>
          <a:p>
            <a:pPr eaLnBrk="1" hangingPunct="1"/>
            <a:r>
              <a:rPr lang="en-US" sz="2000" smtClean="0">
                <a:ea typeface="ＭＳ Ｐゴシック" pitchFamily="34" charset="-128"/>
              </a:rPr>
              <a:t>While staff hear from lobbyists all the time, the call from the district is the call that will be remembered – particularly if you tell them something they don</a:t>
            </a:r>
            <a:r>
              <a:rPr lang="ja-JP" altLang="en-US" sz="2000" smtClean="0">
                <a:ea typeface="ＭＳ Ｐゴシック" pitchFamily="34" charset="-128"/>
              </a:rPr>
              <a:t>’</a:t>
            </a:r>
            <a:r>
              <a:rPr lang="en-US" altLang="ja-JP" sz="2000" smtClean="0">
                <a:ea typeface="ＭＳ Ｐゴシック" pitchFamily="34" charset="-128"/>
              </a:rPr>
              <a:t>t already know.</a:t>
            </a:r>
          </a:p>
          <a:p>
            <a:pPr eaLnBrk="1" hangingPunct="1"/>
            <a:endParaRPr lang="en-US" sz="2000" smtClean="0">
              <a:ea typeface="ＭＳ Ｐゴシック" pitchFamily="34" charset="-128"/>
            </a:endParaRPr>
          </a:p>
          <a:p>
            <a:pPr eaLnBrk="1" hangingPunct="1"/>
            <a:r>
              <a:rPr lang="en-US" sz="2000" smtClean="0">
                <a:ea typeface="ＭＳ Ｐゴシック" pitchFamily="34" charset="-128"/>
              </a:rPr>
              <a:t>Last but not least:  </a:t>
            </a:r>
            <a:r>
              <a:rPr lang="en-US" sz="2000" b="1" smtClean="0">
                <a:solidFill>
                  <a:srgbClr val="FF0000"/>
                </a:solidFill>
                <a:ea typeface="ＭＳ Ｐゴシック" pitchFamily="34" charset="-128"/>
              </a:rPr>
              <a:t>Don</a:t>
            </a:r>
            <a:r>
              <a:rPr lang="en-US" altLang="en-US" sz="2000" b="1" smtClean="0">
                <a:solidFill>
                  <a:srgbClr val="FF0000"/>
                </a:solidFill>
                <a:ea typeface="ＭＳ Ｐゴシック" pitchFamily="34" charset="-128"/>
              </a:rPr>
              <a:t>’</a:t>
            </a:r>
            <a:r>
              <a:rPr lang="en-US" sz="2000" b="1" smtClean="0">
                <a:solidFill>
                  <a:srgbClr val="FF0000"/>
                </a:solidFill>
                <a:ea typeface="ＭＳ Ｐゴシック" pitchFamily="34" charset="-128"/>
              </a:rPr>
              <a:t>t overlook the staff!</a:t>
            </a:r>
          </a:p>
          <a:p>
            <a:pPr eaLnBrk="1" hangingPunct="1">
              <a:lnSpc>
                <a:spcPct val="80000"/>
              </a:lnSpc>
            </a:pPr>
            <a:endParaRPr lang="en-US" sz="2500" smtClean="0">
              <a:ea typeface="ＭＳ Ｐゴシック" pitchFamily="34" charset="-128"/>
            </a:endParaRPr>
          </a:p>
        </p:txBody>
      </p:sp>
      <p:sp>
        <p:nvSpPr>
          <p:cNvPr id="3" name="Title 2"/>
          <p:cNvSpPr>
            <a:spLocks noGrp="1"/>
          </p:cNvSpPr>
          <p:nvPr>
            <p:ph type="title"/>
          </p:nvPr>
        </p:nvSpPr>
        <p:spPr/>
        <p:txBody>
          <a:bodyPr>
            <a:noAutofit/>
          </a:bodyPr>
          <a:lstStyle/>
          <a:p>
            <a:pPr eaLnBrk="1" fontAlgn="auto" hangingPunct="1">
              <a:spcAft>
                <a:spcPts val="0"/>
              </a:spcAft>
              <a:defRPr/>
            </a:pPr>
            <a:r>
              <a:rPr lang="en-US" sz="3600" dirty="0" smtClean="0">
                <a:ea typeface="+mj-ea"/>
                <a:cs typeface="+mj-cs"/>
              </a:rPr>
              <a:t>Tips from a Former Staffer</a:t>
            </a:r>
            <a:endParaRPr lang="en-US" sz="3600" dirty="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ox(in)">
                                      <p:cBhvr>
                                        <p:cTn id="7" dur="500"/>
                                        <p:tgtEl>
                                          <p:spTgt spid="2">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box(in)">
                                      <p:cBhvr>
                                        <p:cTn id="12" dur="500"/>
                                        <p:tgtEl>
                                          <p:spTgt spid="2">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box(in)">
                                      <p:cBhvr>
                                        <p:cTn id="1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4267200"/>
            <a:ext cx="8915400" cy="1828800"/>
          </a:xfrm>
        </p:spPr>
        <p:txBody>
          <a:bodyPr>
            <a:noAutofit/>
          </a:bodyPr>
          <a:lstStyle/>
          <a:p>
            <a:pPr algn="ctr">
              <a:defRPr/>
            </a:pPr>
            <a:r>
              <a:rPr lang="en-US" sz="2200" b="1" dirty="0" smtClean="0">
                <a:solidFill>
                  <a:srgbClr val="00B050"/>
                </a:solidFill>
                <a:ea typeface="+mj-ea"/>
                <a:cs typeface="+mj-cs"/>
              </a:rPr>
              <a:t>KEY TAKEAWAY: </a:t>
            </a:r>
            <a:r>
              <a:rPr lang="en-US" sz="2200" dirty="0" smtClean="0">
                <a:solidFill>
                  <a:srgbClr val="00B050"/>
                </a:solidFill>
                <a:ea typeface="+mj-ea"/>
                <a:cs typeface="+mj-cs"/>
              </a:rPr>
              <a:t> </a:t>
            </a:r>
            <a:r>
              <a:rPr lang="en-US" sz="2200" b="1" dirty="0" smtClean="0">
                <a:solidFill>
                  <a:schemeClr val="tx1"/>
                </a:solidFill>
                <a:ea typeface="+mj-ea"/>
                <a:cs typeface="+mj-cs"/>
              </a:rPr>
              <a:t>These people can be your best friends!</a:t>
            </a:r>
            <a:br>
              <a:rPr lang="en-US" sz="2200" b="1" dirty="0" smtClean="0">
                <a:solidFill>
                  <a:schemeClr val="tx1"/>
                </a:solidFill>
                <a:ea typeface="+mj-ea"/>
                <a:cs typeface="+mj-cs"/>
              </a:rPr>
            </a:br>
            <a:r>
              <a:rPr lang="en-US" sz="2200" b="1" dirty="0" smtClean="0">
                <a:solidFill>
                  <a:schemeClr val="tx1"/>
                </a:solidFill>
                <a:ea typeface="+mj-ea"/>
                <a:cs typeface="+mj-cs"/>
              </a:rPr>
              <a:t/>
            </a:r>
            <a:br>
              <a:rPr lang="en-US" sz="2200" b="1" dirty="0" smtClean="0">
                <a:solidFill>
                  <a:schemeClr val="tx1"/>
                </a:solidFill>
                <a:ea typeface="+mj-ea"/>
                <a:cs typeface="+mj-cs"/>
              </a:rPr>
            </a:br>
            <a:r>
              <a:rPr lang="en-US" sz="2200" dirty="0" smtClean="0">
                <a:solidFill>
                  <a:schemeClr val="tx1"/>
                </a:solidFill>
                <a:ea typeface="+mj-ea"/>
                <a:cs typeface="+mj-cs"/>
              </a:rPr>
              <a:t>Although many of you might have Member-level relationships, this is not a substitute for knowing the staff.</a:t>
            </a:r>
            <a:br>
              <a:rPr lang="en-US" sz="2200" dirty="0" smtClean="0">
                <a:solidFill>
                  <a:schemeClr val="tx1"/>
                </a:solidFill>
                <a:ea typeface="+mj-ea"/>
                <a:cs typeface="+mj-cs"/>
              </a:rPr>
            </a:br>
            <a:r>
              <a:rPr lang="en-US" sz="2200" b="1" dirty="0" smtClean="0">
                <a:solidFill>
                  <a:srgbClr val="FF0000"/>
                </a:solidFill>
                <a:ea typeface="+mj-ea"/>
                <a:cs typeface="+mj-cs"/>
              </a:rPr>
              <a:t>They make more decisions than you know.</a:t>
            </a:r>
            <a:endParaRPr lang="en-US" sz="2200" dirty="0">
              <a:solidFill>
                <a:srgbClr val="FF0000"/>
              </a:solidFill>
              <a:ea typeface="+mj-ea"/>
              <a:cs typeface="+mj-cs"/>
            </a:endParaRPr>
          </a:p>
        </p:txBody>
      </p:sp>
      <p:pic>
        <p:nvPicPr>
          <p:cNvPr id="15365" name="Picture 5" descr="http://cdn.rollcall.com/media/newspics/318/climbers032111.JPG"/>
          <p:cNvPicPr>
            <a:picLocks noGrp="1" noChangeAspect="1" noChangeArrowheads="1"/>
          </p:cNvPicPr>
          <p:nvPr>
            <p:ph type="pic" idx="1"/>
          </p:nvPr>
        </p:nvPicPr>
        <p:blipFill>
          <a:blip r:embed="rId2" cstate="print"/>
          <a:srcRect t="12116" b="12116"/>
          <a:stretch>
            <a:fillRect/>
          </a:stretch>
        </p:blipFill>
        <p:spPr>
          <a:xfrm>
            <a:off x="457200" y="152400"/>
            <a:ext cx="8153400" cy="4041439"/>
          </a:xfrm>
          <a:noFill/>
        </p:spPr>
      </p:pic>
    </p:spTree>
  </p:cSld>
  <p:clrMapOvr>
    <a:masterClrMapping/>
  </p:clrMapOvr>
  <p:transition spd="med">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5105400"/>
          </a:xfrm>
        </p:spPr>
        <p:txBody>
          <a:bodyPr/>
          <a:lstStyle/>
          <a:p>
            <a:pPr eaLnBrk="1" hangingPunct="1"/>
            <a:r>
              <a:rPr lang="en-US" sz="1900" smtClean="0">
                <a:ea typeface="ＭＳ Ｐゴシック" pitchFamily="34" charset="-128"/>
              </a:rPr>
              <a:t>Most Members and staff have never had </a:t>
            </a:r>
            <a:r>
              <a:rPr lang="ja-JP" altLang="en-US" sz="1900" smtClean="0">
                <a:ea typeface="ＭＳ Ｐゴシック" pitchFamily="34" charset="-128"/>
              </a:rPr>
              <a:t>“</a:t>
            </a:r>
            <a:r>
              <a:rPr lang="en-US" altLang="ja-JP" sz="1900" smtClean="0">
                <a:ea typeface="ＭＳ Ｐゴシック" pitchFamily="34" charset="-128"/>
              </a:rPr>
              <a:t>THIS</a:t>
            </a:r>
            <a:r>
              <a:rPr lang="ja-JP" altLang="en-US" sz="1900" smtClean="0">
                <a:ea typeface="ＭＳ Ｐゴシック" pitchFamily="34" charset="-128"/>
              </a:rPr>
              <a:t>”</a:t>
            </a:r>
            <a:r>
              <a:rPr lang="en-US" altLang="ja-JP" sz="1900" smtClean="0">
                <a:ea typeface="ＭＳ Ｐゴシック" pitchFamily="34" charset="-128"/>
              </a:rPr>
              <a:t> meeting – specific to community foundations – so there is a freshness to our engagement that gets people</a:t>
            </a:r>
            <a:r>
              <a:rPr lang="en-US" altLang="en-US" sz="1900" smtClean="0">
                <a:ea typeface="ＭＳ Ｐゴシック" pitchFamily="34" charset="-128"/>
              </a:rPr>
              <a:t>’</a:t>
            </a:r>
            <a:r>
              <a:rPr lang="en-US" altLang="ja-JP" sz="1900" smtClean="0">
                <a:ea typeface="ＭＳ Ｐゴシック" pitchFamily="34" charset="-128"/>
              </a:rPr>
              <a:t>s attention.</a:t>
            </a:r>
            <a:br>
              <a:rPr lang="en-US" altLang="ja-JP" sz="1900" smtClean="0">
                <a:ea typeface="ＭＳ Ｐゴシック" pitchFamily="34" charset="-128"/>
              </a:rPr>
            </a:br>
            <a:endParaRPr lang="en-US" altLang="ja-JP" sz="1900" smtClean="0">
              <a:ea typeface="ＭＳ Ｐゴシック" pitchFamily="34" charset="-128"/>
            </a:endParaRPr>
          </a:p>
          <a:p>
            <a:pPr eaLnBrk="1" hangingPunct="1"/>
            <a:r>
              <a:rPr lang="en-US" sz="1900" smtClean="0">
                <a:ea typeface="ＭＳ Ｐゴシック" pitchFamily="34" charset="-128"/>
              </a:rPr>
              <a:t>Almost universally, staff reaction is a variant of </a:t>
            </a:r>
            <a:r>
              <a:rPr lang="ja-JP" altLang="en-US" sz="1900" smtClean="0">
                <a:ea typeface="ＭＳ Ｐゴシック" pitchFamily="34" charset="-128"/>
              </a:rPr>
              <a:t>“</a:t>
            </a:r>
            <a:r>
              <a:rPr lang="en-US" altLang="ja-JP" sz="1900" smtClean="0">
                <a:ea typeface="ＭＳ Ｐゴシック" pitchFamily="34" charset="-128"/>
              </a:rPr>
              <a:t>I didn</a:t>
            </a:r>
            <a:r>
              <a:rPr lang="ja-JP" altLang="en-US" sz="1900" smtClean="0">
                <a:ea typeface="ＭＳ Ｐゴシック" pitchFamily="34" charset="-128"/>
              </a:rPr>
              <a:t>’</a:t>
            </a:r>
            <a:r>
              <a:rPr lang="en-US" altLang="ja-JP" sz="1900" smtClean="0">
                <a:ea typeface="ＭＳ Ｐゴシック" pitchFamily="34" charset="-128"/>
              </a:rPr>
              <a:t>t know that</a:t>
            </a:r>
            <a:r>
              <a:rPr lang="ja-JP" altLang="en-US" sz="1900" smtClean="0">
                <a:ea typeface="ＭＳ Ｐゴシック" pitchFamily="34" charset="-128"/>
              </a:rPr>
              <a:t>”</a:t>
            </a:r>
            <a:r>
              <a:rPr lang="en-US" altLang="ja-JP" sz="1900" smtClean="0">
                <a:ea typeface="ＭＳ Ｐゴシック" pitchFamily="34" charset="-128"/>
              </a:rPr>
              <a:t> or </a:t>
            </a:r>
            <a:r>
              <a:rPr lang="ja-JP" altLang="en-US" sz="1900" smtClean="0">
                <a:ea typeface="ＭＳ Ｐゴシック" pitchFamily="34" charset="-128"/>
              </a:rPr>
              <a:t>“</a:t>
            </a:r>
            <a:r>
              <a:rPr lang="en-US" altLang="ja-JP" sz="1900" smtClean="0">
                <a:ea typeface="ＭＳ Ｐゴシック" pitchFamily="34" charset="-128"/>
              </a:rPr>
              <a:t>I hadn</a:t>
            </a:r>
            <a:r>
              <a:rPr lang="ja-JP" altLang="en-US" sz="1900" smtClean="0">
                <a:ea typeface="ＭＳ Ｐゴシック" pitchFamily="34" charset="-128"/>
              </a:rPr>
              <a:t>’</a:t>
            </a:r>
            <a:r>
              <a:rPr lang="en-US" altLang="ja-JP" sz="1900" smtClean="0">
                <a:ea typeface="ＭＳ Ｐゴシック" pitchFamily="34" charset="-128"/>
              </a:rPr>
              <a:t>t heard that before,</a:t>
            </a:r>
            <a:r>
              <a:rPr lang="ja-JP" altLang="en-US" sz="1900" smtClean="0">
                <a:ea typeface="ＭＳ Ｐゴシック" pitchFamily="34" charset="-128"/>
              </a:rPr>
              <a:t>”</a:t>
            </a:r>
            <a:r>
              <a:rPr lang="en-US" altLang="ja-JP" sz="1900" smtClean="0">
                <a:ea typeface="ＭＳ Ｐゴシック" pitchFamily="34" charset="-128"/>
              </a:rPr>
              <a:t> so we know the outreach is valuable.  It creates a foundation for future asks.</a:t>
            </a:r>
            <a:br>
              <a:rPr lang="en-US" altLang="ja-JP" sz="1900" smtClean="0">
                <a:ea typeface="ＭＳ Ｐゴシック" pitchFamily="34" charset="-128"/>
              </a:rPr>
            </a:br>
            <a:endParaRPr lang="en-US" altLang="ja-JP" sz="1900" smtClean="0">
              <a:ea typeface="ＭＳ Ｐゴシック" pitchFamily="34" charset="-128"/>
            </a:endParaRPr>
          </a:p>
          <a:p>
            <a:pPr eaLnBrk="1" hangingPunct="1"/>
            <a:r>
              <a:rPr lang="en-US" sz="1900" smtClean="0">
                <a:ea typeface="ＭＳ Ｐゴシック" pitchFamily="34" charset="-128"/>
              </a:rPr>
              <a:t>After 18 months, our experience shows that this work is </a:t>
            </a:r>
            <a:r>
              <a:rPr lang="en-US" sz="1900" b="1" u="sng" smtClean="0">
                <a:ea typeface="ＭＳ Ｐゴシック" pitchFamily="34" charset="-128"/>
              </a:rPr>
              <a:t>more</a:t>
            </a:r>
            <a:r>
              <a:rPr lang="en-US" sz="1900" b="1" smtClean="0">
                <a:ea typeface="ＭＳ Ｐゴシック" pitchFamily="34" charset="-128"/>
              </a:rPr>
              <a:t> </a:t>
            </a:r>
            <a:r>
              <a:rPr lang="en-US" sz="1900" smtClean="0">
                <a:ea typeface="ＭＳ Ｐゴシック" pitchFamily="34" charset="-128"/>
              </a:rPr>
              <a:t>important than when we started – especially since the groundwork we have laid now gives us a chance to fix something that affects </a:t>
            </a:r>
            <a:r>
              <a:rPr lang="en-US" sz="1900" u="sng" smtClean="0">
                <a:ea typeface="ＭＳ Ｐゴシック" pitchFamily="34" charset="-128"/>
              </a:rPr>
              <a:t>all of you</a:t>
            </a:r>
            <a:r>
              <a:rPr lang="en-US" sz="1900" smtClean="0">
                <a:ea typeface="ＭＳ Ｐゴシック" pitchFamily="34" charset="-128"/>
              </a:rPr>
              <a:t> –  the DAF prohibition.</a:t>
            </a:r>
          </a:p>
          <a:p>
            <a:pPr eaLnBrk="1" hangingPunct="1">
              <a:lnSpc>
                <a:spcPct val="90000"/>
              </a:lnSpc>
            </a:pPr>
            <a:endParaRPr lang="en-US" sz="1000" smtClean="0">
              <a:ea typeface="ＭＳ Ｐゴシック" pitchFamily="34" charset="-128"/>
            </a:endParaRPr>
          </a:p>
          <a:p>
            <a:pPr eaLnBrk="1" hangingPunct="1"/>
            <a:r>
              <a:rPr lang="en-US" sz="1900" smtClean="0">
                <a:ea typeface="ＭＳ Ｐゴシック" pitchFamily="34" charset="-128"/>
              </a:rPr>
              <a:t>Our effort also reinforces the notion that more voices are better than less.  We HELP the Council on Foundations by engaging.</a:t>
            </a:r>
            <a:br>
              <a:rPr lang="en-US" sz="1900" smtClean="0">
                <a:ea typeface="ＭＳ Ｐゴシック" pitchFamily="34" charset="-128"/>
              </a:rPr>
            </a:br>
            <a:r>
              <a:rPr lang="en-US" sz="1900" b="1" smtClean="0">
                <a:ea typeface="ＭＳ Ｐゴシック" pitchFamily="34" charset="-128"/>
              </a:rPr>
              <a:t>We are a key part of </a:t>
            </a:r>
            <a:r>
              <a:rPr lang="en-US" altLang="en-US" sz="1900" b="1" smtClean="0">
                <a:ea typeface="ＭＳ Ｐゴシック" pitchFamily="34" charset="-128"/>
              </a:rPr>
              <a:t>“</a:t>
            </a:r>
            <a:r>
              <a:rPr lang="en-US" sz="1900" b="1" smtClean="0">
                <a:ea typeface="ＭＳ Ｐゴシック" pitchFamily="34" charset="-128"/>
              </a:rPr>
              <a:t>Team Philanthropy.</a:t>
            </a:r>
            <a:r>
              <a:rPr lang="en-US" altLang="en-US" sz="1900" b="1" smtClean="0">
                <a:ea typeface="ＭＳ Ｐゴシック" pitchFamily="34" charset="-128"/>
              </a:rPr>
              <a:t>”</a:t>
            </a:r>
            <a:endParaRPr lang="en-US" altLang="ja-JP" sz="1900" b="1" smtClean="0">
              <a:ea typeface="ＭＳ Ｐゴシック" pitchFamily="34" charset="-128"/>
            </a:endParaRPr>
          </a:p>
          <a:p>
            <a:pPr eaLnBrk="1" hangingPunct="1">
              <a:lnSpc>
                <a:spcPct val="70000"/>
              </a:lnSpc>
              <a:buFont typeface="Wingdings 3" pitchFamily="18" charset="2"/>
              <a:buNone/>
            </a:pPr>
            <a:endParaRPr lang="en-US" sz="1000" smtClean="0">
              <a:ea typeface="ＭＳ Ｐゴシック" pitchFamily="34" charset="-128"/>
            </a:endParaRPr>
          </a:p>
          <a:p>
            <a:pPr eaLnBrk="1" hangingPunct="1">
              <a:lnSpc>
                <a:spcPct val="70000"/>
              </a:lnSpc>
            </a:pPr>
            <a:endParaRPr lang="en-US" sz="1000" smtClean="0">
              <a:ea typeface="ＭＳ Ｐゴシック" pitchFamily="34" charset="-128"/>
            </a:endParaRPr>
          </a:p>
          <a:p>
            <a:pPr eaLnBrk="1" hangingPunct="1">
              <a:lnSpc>
                <a:spcPct val="70000"/>
              </a:lnSpc>
            </a:pPr>
            <a:endParaRPr lang="en-US" sz="1000" smtClean="0">
              <a:ea typeface="ＭＳ Ｐゴシック" pitchFamily="34" charset="-128"/>
            </a:endParaRPr>
          </a:p>
        </p:txBody>
      </p:sp>
      <p:sp>
        <p:nvSpPr>
          <p:cNvPr id="3" name="Title 2"/>
          <p:cNvSpPr>
            <a:spLocks noGrp="1"/>
          </p:cNvSpPr>
          <p:nvPr>
            <p:ph type="title"/>
          </p:nvPr>
        </p:nvSpPr>
        <p:spPr/>
        <p:txBody>
          <a:bodyPr/>
          <a:lstStyle/>
          <a:p>
            <a:pPr eaLnBrk="1" fontAlgn="auto" hangingPunct="1">
              <a:spcAft>
                <a:spcPts val="0"/>
              </a:spcAft>
              <a:defRPr/>
            </a:pPr>
            <a:r>
              <a:rPr lang="en-US" sz="3600" dirty="0" smtClean="0">
                <a:ea typeface="+mj-ea"/>
                <a:cs typeface="+mj-cs"/>
              </a:rPr>
              <a:t>What Have We Learned So Far?</a:t>
            </a:r>
            <a:endParaRPr lang="en-US" sz="3600" dirty="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ox(in)">
                                      <p:cBhvr>
                                        <p:cTn id="7" dur="500"/>
                                        <p:tgtEl>
                                          <p:spTgt spid="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ox(in)">
                                      <p:cBhvr>
                                        <p:cTn id="12" dur="500"/>
                                        <p:tgtEl>
                                          <p:spTgt spid="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ox(in)">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Presentation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CF Content Pag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TCFpowerpoi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TCF Content Pag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otalTime>3041</TotalTime>
  <Words>774</Words>
  <Application>Microsoft Office PowerPoint</Application>
  <PresentationFormat>On-screen Show (4:3)</PresentationFormat>
  <Paragraphs>80</Paragraphs>
  <Slides>18</Slides>
  <Notes>1</Notes>
  <HiddenSlides>0</HiddenSlides>
  <MMClips>0</MMClips>
  <ScaleCrop>false</ScaleCrop>
  <HeadingPairs>
    <vt:vector size="6" baseType="variant">
      <vt:variant>
        <vt:lpstr>Theme</vt:lpstr>
      </vt:variant>
      <vt:variant>
        <vt:i4>5</vt:i4>
      </vt:variant>
      <vt:variant>
        <vt:lpstr>Links</vt:lpstr>
      </vt:variant>
      <vt:variant>
        <vt:i4>1</vt:i4>
      </vt:variant>
      <vt:variant>
        <vt:lpstr>Slide Titles</vt:lpstr>
      </vt:variant>
      <vt:variant>
        <vt:i4>18</vt:i4>
      </vt:variant>
    </vt:vector>
  </HeadingPairs>
  <TitlesOfParts>
    <vt:vector size="24" baseType="lpstr">
      <vt:lpstr>PresentationTemplate</vt:lpstr>
      <vt:lpstr>TCF Content Page 1</vt:lpstr>
      <vt:lpstr>Concourse</vt:lpstr>
      <vt:lpstr>TCFpowerpointTemplate</vt:lpstr>
      <vt:lpstr>1_TCF Content Page 1</vt:lpstr>
      <vt:lpstr>C:\Users\Amy xps\Documents\LCF Conference\Montage of CF Attendees1.pdf</vt:lpstr>
      <vt:lpstr>Community Foundations, Public Policy, and Levers for Action</vt:lpstr>
      <vt:lpstr>Status of Tax Reform</vt:lpstr>
      <vt:lpstr>Issues for the Charitable Sector</vt:lpstr>
      <vt:lpstr>They key point here is that engagement in advance plants the seeds for success.</vt:lpstr>
      <vt:lpstr>Community Foundation Outreach</vt:lpstr>
      <vt:lpstr>Educating Members &amp; Their Staffs</vt:lpstr>
      <vt:lpstr>Tips from a Former Staffer</vt:lpstr>
      <vt:lpstr>KEY TAKEAWAY:  These people can be your best friends!  Although many of you might have Member-level relationships, this is not a substitute for knowing the staff. They make more decisions than you know.</vt:lpstr>
      <vt:lpstr>What Have We Learned So Far?</vt:lpstr>
      <vt:lpstr> The concept of “Team Philanthropy” is important.</vt:lpstr>
      <vt:lpstr>Historically, trade groups like the Council have provided the most important voice for the sector.  But they aren’t the whole defense.    They represent the defensive line. Big.  Important. Necessary.  The first line of defense. With lots of members, however, they can’t always react quickly.</vt:lpstr>
      <vt:lpstr> But a good football defense can’t rely just on the defensive line.             It also needs excellent linebackers.</vt:lpstr>
      <vt:lpstr>What could be the Philanthropy Team’s linebackers?</vt:lpstr>
      <vt:lpstr>Slide 14</vt:lpstr>
      <vt:lpstr>SO IS THIS ALL THAT  COMMUNITY FOUNDATIONS NEED  TO BE SUCCESSFUL?</vt:lpstr>
      <vt:lpstr>Any successful defense must also have a quality secondary. </vt:lpstr>
      <vt:lpstr>The secondary in this case is all of YOU.  YOUR calls and e-mails to Members and staff. YOUR engagement with local, state, and federal officials. YOUR efforts to change public policy.</vt:lpstr>
      <vt:lpstr>Slide 18</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Amy xps</dc:creator>
  <cp:lastModifiedBy>Amy xps</cp:lastModifiedBy>
  <cp:revision>41</cp:revision>
  <dcterms:created xsi:type="dcterms:W3CDTF">2014-02-04T20:53:17Z</dcterms:created>
  <dcterms:modified xsi:type="dcterms:W3CDTF">2014-03-03T20:14:16Z</dcterms:modified>
</cp:coreProperties>
</file>