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8.xml" ContentType="application/vnd.openxmlformats-officedocument.presentationml.slideMaster+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notesSlides/notesSlide6.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62" r:id="rId3"/>
    <p:sldMasterId id="2147483665" r:id="rId4"/>
    <p:sldMasterId id="2147483668" r:id="rId5"/>
    <p:sldMasterId id="2147483652" r:id="rId6"/>
    <p:sldMasterId id="2147483650" r:id="rId7"/>
    <p:sldMasterId id="2147483671" r:id="rId8"/>
  </p:sldMasterIdLst>
  <p:notesMasterIdLst>
    <p:notesMasterId r:id="rId15"/>
  </p:notesMasterIdLst>
  <p:handoutMasterIdLst>
    <p:handoutMasterId r:id="rId16"/>
  </p:handoutMasterIdLst>
  <p:sldIdLst>
    <p:sldId id="271" r:id="rId9"/>
    <p:sldId id="274" r:id="rId10"/>
    <p:sldId id="273" r:id="rId11"/>
    <p:sldId id="282" r:id="rId12"/>
    <p:sldId id="272" r:id="rId13"/>
    <p:sldId id="283" r:id="rId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3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501" autoAdjust="0"/>
  </p:normalViewPr>
  <p:slideViewPr>
    <p:cSldViewPr>
      <p:cViewPr varScale="1">
        <p:scale>
          <a:sx n="54" d="100"/>
          <a:sy n="54" d="100"/>
        </p:scale>
        <p:origin x="-1147"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2058"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8" y="2"/>
            <a:ext cx="2972421" cy="466725"/>
          </a:xfrm>
          <a:prstGeom prst="rect">
            <a:avLst/>
          </a:prstGeom>
        </p:spPr>
        <p:txBody>
          <a:bodyPr vert="horz" lIns="91440" tIns="45720" rIns="91440" bIns="45720" rtlCol="0"/>
          <a:lstStyle>
            <a:lvl1pPr algn="r">
              <a:defRPr sz="1200"/>
            </a:lvl1pPr>
          </a:lstStyle>
          <a:p>
            <a:fld id="{0478386B-DE02-4068-8667-DAD79608903D}" type="datetimeFigureOut">
              <a:rPr lang="en-US" smtClean="0"/>
              <a:pPr/>
              <a:t>2/24/2014</a:t>
            </a:fld>
            <a:endParaRPr lang="en-US"/>
          </a:p>
        </p:txBody>
      </p:sp>
      <p:sp>
        <p:nvSpPr>
          <p:cNvPr id="4" name="Footer Placeholder 3"/>
          <p:cNvSpPr>
            <a:spLocks noGrp="1"/>
          </p:cNvSpPr>
          <p:nvPr>
            <p:ph type="ftr" sz="quarter" idx="2"/>
          </p:nvPr>
        </p:nvSpPr>
        <p:spPr>
          <a:xfrm>
            <a:off x="2" y="8829677"/>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829677"/>
            <a:ext cx="2972421" cy="466725"/>
          </a:xfrm>
          <a:prstGeom prst="rect">
            <a:avLst/>
          </a:prstGeom>
        </p:spPr>
        <p:txBody>
          <a:bodyPr vert="horz" lIns="91440" tIns="45720" rIns="91440" bIns="45720" rtlCol="0" anchor="b"/>
          <a:lstStyle>
            <a:lvl1pPr algn="r">
              <a:defRPr sz="1200"/>
            </a:lvl1pPr>
          </a:lstStyle>
          <a:p>
            <a:fld id="{3524C749-6C73-4527-8191-039CD76AEC6E}" type="slidenum">
              <a:rPr lang="en-US" smtClean="0"/>
              <a:pPr/>
              <a:t>‹#›</a:t>
            </a:fld>
            <a:endParaRPr lang="en-US"/>
          </a:p>
        </p:txBody>
      </p:sp>
    </p:spTree>
    <p:extLst>
      <p:ext uri="{BB962C8B-B14F-4D97-AF65-F5344CB8AC3E}">
        <p14:creationId xmlns:p14="http://schemas.microsoft.com/office/powerpoint/2010/main" xmlns="" val="3013584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177" tIns="46589" rIns="93177" bIns="46589" rtlCol="0"/>
          <a:lstStyle>
            <a:lvl1pPr algn="l">
              <a:defRPr sz="1200">
                <a:cs typeface="+mn-cs"/>
              </a:defRPr>
            </a:lvl1pPr>
          </a:lstStyle>
          <a:p>
            <a:pPr>
              <a:defRPr/>
            </a:pPr>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3177" tIns="46589" rIns="93177" bIns="46589" rtlCol="0"/>
          <a:lstStyle>
            <a:lvl1pPr algn="r">
              <a:defRPr sz="1200">
                <a:cs typeface="+mn-cs"/>
              </a:defRPr>
            </a:lvl1pPr>
          </a:lstStyle>
          <a:p>
            <a:pPr>
              <a:defRPr/>
            </a:pPr>
            <a:fld id="{49CFE75C-975F-4E94-80D2-F45B7C4AF05B}" type="datetimeFigureOut">
              <a:rPr lang="en-US"/>
              <a:pPr>
                <a:defRPr/>
              </a:pPr>
              <a:t>2/24/2014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8"/>
            <a:ext cx="2971800" cy="464820"/>
          </a:xfrm>
          <a:prstGeom prst="rect">
            <a:avLst/>
          </a:prstGeom>
        </p:spPr>
        <p:txBody>
          <a:bodyPr vert="horz" lIns="93177" tIns="46589" rIns="93177" bIns="46589" rtlCol="0" anchor="b"/>
          <a:lstStyle>
            <a:lvl1pPr algn="l">
              <a:defRPr sz="1200">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3177" tIns="46589" rIns="93177" bIns="46589" rtlCol="0" anchor="b"/>
          <a:lstStyle>
            <a:lvl1pPr algn="r">
              <a:defRPr sz="1200">
                <a:cs typeface="+mn-cs"/>
              </a:defRPr>
            </a:lvl1pPr>
          </a:lstStyle>
          <a:p>
            <a:pPr>
              <a:defRPr/>
            </a:pPr>
            <a:fld id="{8D1DBE3E-E302-4378-AFB8-321F7D719813}" type="slidenum">
              <a:rPr lang="en-US"/>
              <a:pPr>
                <a:defRPr/>
              </a:pPr>
              <a:t>‹#›</a:t>
            </a:fld>
            <a:endParaRPr lang="en-US" dirty="0"/>
          </a:p>
        </p:txBody>
      </p:sp>
    </p:spTree>
    <p:extLst>
      <p:ext uri="{BB962C8B-B14F-4D97-AF65-F5344CB8AC3E}">
        <p14:creationId xmlns:p14="http://schemas.microsoft.com/office/powerpoint/2010/main" xmlns="" val="2036224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1DBE3E-E302-4378-AFB8-321F7D719813}" type="slidenum">
              <a:rPr lang="en-US" smtClean="0"/>
              <a:pPr>
                <a:defRPr/>
              </a:pPr>
              <a:t>1</a:t>
            </a:fld>
            <a:endParaRPr lang="en-US" dirty="0"/>
          </a:p>
        </p:txBody>
      </p:sp>
    </p:spTree>
    <p:extLst>
      <p:ext uri="{BB962C8B-B14F-4D97-AF65-F5344CB8AC3E}">
        <p14:creationId xmlns:p14="http://schemas.microsoft.com/office/powerpoint/2010/main" xmlns="" val="311485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a:t>Why Schools?</a:t>
            </a:r>
          </a:p>
          <a:p>
            <a:r>
              <a:rPr lang="en-US" sz="1400" dirty="0"/>
              <a:t>Quality education provides access for all children -- especially minority, poor and disadvantaged children – to be successful in their lives and endeavors. As place based funders, community foundations have the opportunity to affect policy change and engage the public in this work, recognizing the connection between quality public education and a healthy and thriving democracy</a:t>
            </a:r>
          </a:p>
          <a:p>
            <a:endParaRPr lang="en-US" sz="1400" dirty="0"/>
          </a:p>
          <a:p>
            <a:r>
              <a:rPr lang="en-US" sz="1400" dirty="0"/>
              <a:t>Why School Boards/Governance? Because School Boards: </a:t>
            </a:r>
          </a:p>
          <a:p>
            <a:pPr lvl="0"/>
            <a:r>
              <a:rPr lang="en-US" sz="1400" dirty="0"/>
              <a:t>look out for children; education is not a line item; it is the </a:t>
            </a:r>
            <a:r>
              <a:rPr lang="en-US" sz="1400" i="1" dirty="0"/>
              <a:t>only</a:t>
            </a:r>
            <a:r>
              <a:rPr lang="en-US" sz="1400" dirty="0"/>
              <a:t> item.</a:t>
            </a:r>
          </a:p>
          <a:p>
            <a:pPr lvl="0"/>
            <a:r>
              <a:rPr lang="en-US" sz="1400" dirty="0"/>
              <a:t>represent the public’s voice in public education, ideally providing citizen governance for what the public schools need and what the community wants.</a:t>
            </a:r>
          </a:p>
          <a:p>
            <a:pPr lvl="0"/>
            <a:r>
              <a:rPr lang="en-US" sz="1400" dirty="0"/>
              <a:t>set the standard for achievement, measuring student success and, when necessary, shifting resources to ensure that the district’s goals are achieved.</a:t>
            </a:r>
          </a:p>
          <a:p>
            <a:pPr lvl="0"/>
            <a:r>
              <a:rPr lang="en-US" sz="1400" dirty="0"/>
              <a:t>Should be accessible and accountable for the performance of schools and students</a:t>
            </a:r>
          </a:p>
          <a:p>
            <a:pPr lvl="0"/>
            <a:endParaRPr lang="en-US" sz="1400" dirty="0"/>
          </a:p>
          <a:p>
            <a:pPr lvl="0"/>
            <a:r>
              <a:rPr lang="en-US" sz="1400" dirty="0" smtClean="0"/>
              <a:t>Roles of school boards:</a:t>
            </a:r>
          </a:p>
          <a:p>
            <a:pPr marL="742950" lvl="1" indent="-285750">
              <a:buFont typeface="Arial" panose="020B0604020202020204" pitchFamily="34" charset="0"/>
              <a:buChar char="•"/>
            </a:pPr>
            <a:r>
              <a:rPr lang="en-US" sz="1400" dirty="0" smtClean="0"/>
              <a:t>student achievement</a:t>
            </a:r>
          </a:p>
          <a:p>
            <a:pPr marL="742950" lvl="1" indent="-285750">
              <a:buFont typeface="Arial" panose="020B0604020202020204" pitchFamily="34" charset="0"/>
              <a:buChar char="•"/>
            </a:pPr>
            <a:r>
              <a:rPr lang="en-US" sz="1400" dirty="0"/>
              <a:t>a</a:t>
            </a:r>
            <a:r>
              <a:rPr lang="en-US" sz="1400" dirty="0" smtClean="0"/>
              <a:t>llocate resources</a:t>
            </a:r>
          </a:p>
          <a:p>
            <a:pPr marL="742950" lvl="1" indent="-285750">
              <a:buFont typeface="Arial" panose="020B0604020202020204" pitchFamily="34" charset="0"/>
              <a:buChar char="•"/>
            </a:pPr>
            <a:r>
              <a:rPr lang="en-US" sz="1400" dirty="0"/>
              <a:t>w</a:t>
            </a:r>
            <a:r>
              <a:rPr lang="en-US" sz="1400" dirty="0" smtClean="0"/>
              <a:t>atch ROI and report to communities with transparency and accountability</a:t>
            </a:r>
          </a:p>
          <a:p>
            <a:pPr marL="742950" lvl="1" indent="-285750">
              <a:buFont typeface="Arial" panose="020B0604020202020204" pitchFamily="34" charset="0"/>
              <a:buChar char="•"/>
            </a:pPr>
            <a:r>
              <a:rPr lang="en-US" sz="1400" dirty="0" smtClean="0"/>
              <a:t>use good data</a:t>
            </a:r>
          </a:p>
          <a:p>
            <a:pPr marL="742950" lvl="1" indent="-285750">
              <a:buFont typeface="Arial" panose="020B0604020202020204" pitchFamily="34" charset="0"/>
              <a:buChar char="•"/>
            </a:pPr>
            <a:r>
              <a:rPr lang="en-US" sz="1400" dirty="0"/>
              <a:t>e</a:t>
            </a:r>
            <a:r>
              <a:rPr lang="en-US" sz="1400" dirty="0" smtClean="0"/>
              <a:t>ngage communities</a:t>
            </a:r>
            <a:endParaRPr lang="en-US" dirty="0"/>
          </a:p>
          <a:p>
            <a:pPr lvl="0"/>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8D1DBE3E-E302-4378-AFB8-321F7D719813}" type="slidenum">
              <a:rPr lang="en-US" smtClean="0"/>
              <a:pPr>
                <a:defRPr/>
              </a:pPr>
              <a:t>2</a:t>
            </a:fld>
            <a:endParaRPr lang="en-US" dirty="0"/>
          </a:p>
        </p:txBody>
      </p:sp>
    </p:spTree>
    <p:extLst>
      <p:ext uri="{BB962C8B-B14F-4D97-AF65-F5344CB8AC3E}">
        <p14:creationId xmlns:p14="http://schemas.microsoft.com/office/powerpoint/2010/main" xmlns="" val="205124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Essential is:</a:t>
            </a:r>
          </a:p>
          <a:p>
            <a:endParaRPr lang="en-US" sz="1400" dirty="0"/>
          </a:p>
          <a:p>
            <a:pPr marL="174708" indent="-174708">
              <a:buFont typeface="Arial" panose="020B0604020202020204" pitchFamily="34" charset="0"/>
              <a:buChar char="•"/>
            </a:pPr>
            <a:r>
              <a:rPr lang="en-US" sz="1400" dirty="0"/>
              <a:t>Moving from data to action. Knowing the facts</a:t>
            </a:r>
          </a:p>
          <a:p>
            <a:pPr marL="174708" indent="-174708">
              <a:buFont typeface="Arial" panose="020B0604020202020204" pitchFamily="34" charset="0"/>
              <a:buChar char="•"/>
            </a:pPr>
            <a:r>
              <a:rPr lang="en-US" sz="1400" dirty="0"/>
              <a:t>Understanding the stories the facts tell and connecting that to the critical issues to be addressed</a:t>
            </a:r>
          </a:p>
          <a:p>
            <a:pPr marL="174708" indent="-174708">
              <a:buFont typeface="Arial" panose="020B0604020202020204" pitchFamily="34" charset="0"/>
              <a:buChar char="•"/>
            </a:pPr>
            <a:r>
              <a:rPr lang="en-US" sz="1400" dirty="0"/>
              <a:t>Forums for analyses, discussion and debate; forums that are provided consistently and openly</a:t>
            </a:r>
          </a:p>
          <a:p>
            <a:pPr marL="174708" indent="-174708">
              <a:buFont typeface="Arial" panose="020B0604020202020204" pitchFamily="34" charset="0"/>
              <a:buChar char="•"/>
            </a:pPr>
            <a:r>
              <a:rPr lang="en-US" sz="1400" dirty="0"/>
              <a:t>Objectivity to guide interaction </a:t>
            </a:r>
          </a:p>
        </p:txBody>
      </p:sp>
      <p:sp>
        <p:nvSpPr>
          <p:cNvPr id="4" name="Slide Number Placeholder 3"/>
          <p:cNvSpPr>
            <a:spLocks noGrp="1"/>
          </p:cNvSpPr>
          <p:nvPr>
            <p:ph type="sldNum" sz="quarter" idx="10"/>
          </p:nvPr>
        </p:nvSpPr>
        <p:spPr/>
        <p:txBody>
          <a:bodyPr/>
          <a:lstStyle/>
          <a:p>
            <a:pPr>
              <a:defRPr/>
            </a:pPr>
            <a:fld id="{8D1DBE3E-E302-4378-AFB8-321F7D719813}" type="slidenum">
              <a:rPr lang="en-US" smtClean="0"/>
              <a:pPr>
                <a:defRPr/>
              </a:pPr>
              <a:t>3</a:t>
            </a:fld>
            <a:endParaRPr lang="en-US" dirty="0"/>
          </a:p>
        </p:txBody>
      </p:sp>
    </p:spTree>
    <p:extLst>
      <p:ext uri="{BB962C8B-B14F-4D97-AF65-F5344CB8AC3E}">
        <p14:creationId xmlns:p14="http://schemas.microsoft.com/office/powerpoint/2010/main" xmlns="" val="368579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Why this is important:</a:t>
            </a:r>
          </a:p>
          <a:p>
            <a:r>
              <a:rPr lang="en-US" sz="1400" dirty="0"/>
              <a:t>Apathy--There is a lack of interest – people don’t see why or how it affects them. Particularly if they do not have children in the schools, like many elderly</a:t>
            </a:r>
          </a:p>
          <a:p>
            <a:r>
              <a:rPr lang="en-US" sz="1400" dirty="0"/>
              <a:t>Politics--Dislike/distaste of the candidates or issues. Atlanta cheating scandal…turned many off</a:t>
            </a:r>
          </a:p>
          <a:p>
            <a:r>
              <a:rPr lang="en-US" sz="1400" dirty="0"/>
              <a:t>Challenges--Illness or disability and lack of resources (transportation) to overcome them.</a:t>
            </a:r>
          </a:p>
          <a:p>
            <a:r>
              <a:rPr lang="en-US" sz="1400" dirty="0"/>
              <a:t>Work/Life--Work and conflicting schedules</a:t>
            </a:r>
          </a:p>
          <a:p>
            <a:r>
              <a:rPr lang="en-US" sz="1400" dirty="0"/>
              <a:t>Problems with the process--registering, proof of identity, convenience of locations, transportation again</a:t>
            </a:r>
          </a:p>
          <a:p>
            <a:endParaRPr lang="en-US" dirty="0"/>
          </a:p>
        </p:txBody>
      </p:sp>
      <p:sp>
        <p:nvSpPr>
          <p:cNvPr id="4" name="Slide Number Placeholder 3"/>
          <p:cNvSpPr>
            <a:spLocks noGrp="1"/>
          </p:cNvSpPr>
          <p:nvPr>
            <p:ph type="sldNum" sz="quarter" idx="10"/>
          </p:nvPr>
        </p:nvSpPr>
        <p:spPr/>
        <p:txBody>
          <a:bodyPr/>
          <a:lstStyle/>
          <a:p>
            <a:pPr>
              <a:defRPr/>
            </a:pPr>
            <a:fld id="{8D1DBE3E-E302-4378-AFB8-321F7D719813}" type="slidenum">
              <a:rPr lang="en-US" smtClean="0"/>
              <a:pPr>
                <a:defRPr/>
              </a:pPr>
              <a:t>4</a:t>
            </a:fld>
            <a:endParaRPr lang="en-US" dirty="0"/>
          </a:p>
        </p:txBody>
      </p:sp>
    </p:spTree>
    <p:extLst>
      <p:ext uri="{BB962C8B-B14F-4D97-AF65-F5344CB8AC3E}">
        <p14:creationId xmlns:p14="http://schemas.microsoft.com/office/powerpoint/2010/main" xmlns="" val="21303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Why?</a:t>
            </a:r>
          </a:p>
          <a:p>
            <a:r>
              <a:rPr lang="en-US" sz="1400" dirty="0"/>
              <a:t>Ensure Boards act respectfully and responsibly to each other as well as to the staff and public</a:t>
            </a:r>
          </a:p>
          <a:p>
            <a:r>
              <a:rPr lang="en-US" sz="1400" dirty="0"/>
              <a:t>Establish core values for operations</a:t>
            </a:r>
          </a:p>
          <a:p>
            <a:r>
              <a:rPr lang="en-US" sz="1400" dirty="0"/>
              <a:t>Establish a culture for deliberation and action</a:t>
            </a:r>
          </a:p>
          <a:p>
            <a:r>
              <a:rPr lang="en-US" sz="1400" dirty="0"/>
              <a:t>Set the tone and model the behavior for the entire district  </a:t>
            </a:r>
          </a:p>
          <a:p>
            <a:r>
              <a:rPr lang="en-US" sz="1400" dirty="0"/>
              <a:t>Help members “move” from the neighborhood to the system/city/region</a:t>
            </a:r>
          </a:p>
          <a:p>
            <a:endParaRPr lang="en-US" sz="1400" dirty="0"/>
          </a:p>
          <a:p>
            <a:pPr lvl="0"/>
            <a:r>
              <a:rPr lang="en-US" sz="1400" dirty="0"/>
              <a:t>Public education is a $423 billion business. In the majority of districts, school boards have taxing authority. That direct oversight – and responsibility – should not be given to politicians whose first priority is something other than education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D1DBE3E-E302-4378-AFB8-321F7D719813}" type="slidenum">
              <a:rPr lang="en-US" smtClean="0"/>
              <a:pPr>
                <a:defRPr/>
              </a:pPr>
              <a:t>5</a:t>
            </a:fld>
            <a:endParaRPr lang="en-US" dirty="0"/>
          </a:p>
        </p:txBody>
      </p:sp>
    </p:spTree>
    <p:extLst>
      <p:ext uri="{BB962C8B-B14F-4D97-AF65-F5344CB8AC3E}">
        <p14:creationId xmlns:p14="http://schemas.microsoft.com/office/powerpoint/2010/main" xmlns="" val="419766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1DBE3E-E302-4378-AFB8-321F7D719813}" type="slidenum">
              <a:rPr lang="en-US" smtClean="0"/>
              <a:pPr>
                <a:defRPr/>
              </a:pPr>
              <a:t>6</a:t>
            </a:fld>
            <a:endParaRPr lang="en-US" dirty="0"/>
          </a:p>
        </p:txBody>
      </p:sp>
    </p:spTree>
    <p:extLst>
      <p:ext uri="{BB962C8B-B14F-4D97-AF65-F5344CB8AC3E}">
        <p14:creationId xmlns:p14="http://schemas.microsoft.com/office/powerpoint/2010/main" xmlns="" val="252355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CF Title Page -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981200"/>
            <a:ext cx="7010400" cy="1600200"/>
          </a:xfrm>
          <a:prstGeom prst="rect">
            <a:avLst/>
          </a:prstGeom>
        </p:spPr>
        <p:txBody>
          <a:bodyPr anchor="ctr"/>
          <a:lstStyle>
            <a:lvl1pPr>
              <a:buNone/>
              <a:defRPr lang="en-US" sz="3200" b="1" kern="1200" baseline="0" dirty="0" smtClean="0">
                <a:solidFill>
                  <a:srgbClr val="7DAC65"/>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CF Content Page 1 -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219200" y="76200"/>
            <a:ext cx="7467600" cy="838200"/>
          </a:xfrm>
          <a:prstGeom prst="rect">
            <a:avLst/>
          </a:prstGeom>
        </p:spPr>
        <p:txBody>
          <a:bodyPr anchor="ctr"/>
          <a:lstStyle>
            <a:lvl1pPr>
              <a:spcBef>
                <a:spcPts val="0"/>
              </a:spcBef>
              <a:buNone/>
              <a:defRPr lang="en-US" sz="2800" b="1" kern="1200" baseline="0" dirty="0" smtClean="0">
                <a:solidFill>
                  <a:srgbClr val="7DAC65"/>
                </a:solidFill>
                <a:latin typeface="+mn-lt"/>
                <a:ea typeface="+mn-ea"/>
                <a:cs typeface="+mn-cs"/>
              </a:defRPr>
            </a:lvl1pPr>
          </a:lstStyle>
          <a:p>
            <a:pPr lvl="0"/>
            <a:r>
              <a:rPr lang="en-US" dirty="0" smtClean="0"/>
              <a:t>Click to edit Master text styles</a:t>
            </a:r>
          </a:p>
        </p:txBody>
      </p:sp>
      <p:sp>
        <p:nvSpPr>
          <p:cNvPr id="6" name="Text Placeholder 5"/>
          <p:cNvSpPr>
            <a:spLocks noGrp="1"/>
          </p:cNvSpPr>
          <p:nvPr>
            <p:ph type="body" sz="quarter" idx="12"/>
          </p:nvPr>
        </p:nvSpPr>
        <p:spPr>
          <a:xfrm>
            <a:off x="685800" y="1219200"/>
            <a:ext cx="4876800" cy="533400"/>
          </a:xfrm>
          <a:prstGeom prst="rect">
            <a:avLst/>
          </a:prstGeom>
        </p:spPr>
        <p:txBody>
          <a:bodyPr/>
          <a:lstStyle>
            <a:lvl1pPr>
              <a:buNone/>
              <a:defRPr lang="en-US" sz="2800" kern="1200" dirty="0" smtClean="0">
                <a:solidFill>
                  <a:srgbClr val="403900"/>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CF Contente Page 2 - layou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981200" y="304800"/>
            <a:ext cx="6477000" cy="838200"/>
          </a:xfrm>
          <a:prstGeom prst="rect">
            <a:avLst/>
          </a:prstGeom>
        </p:spPr>
        <p:txBody>
          <a:bodyPr anchor="ctr"/>
          <a:lstStyle>
            <a:lvl1pPr algn="l" rtl="0" fontAlgn="auto">
              <a:spcBef>
                <a:spcPts val="0"/>
              </a:spcBef>
              <a:spcAft>
                <a:spcPts val="0"/>
              </a:spcAft>
              <a:buNone/>
              <a:defRPr lang="en-US" sz="2800" b="1" kern="1200" dirty="0">
                <a:solidFill>
                  <a:srgbClr val="7DAC65"/>
                </a:solidFill>
                <a:latin typeface="+mn-lt"/>
                <a:ea typeface="+mn-ea"/>
                <a:cs typeface="+mn-cs"/>
              </a:defRPr>
            </a:lvl1pPr>
          </a:lstStyle>
          <a:p>
            <a:pPr lvl="0"/>
            <a:r>
              <a:rPr lang="en-US" smtClean="0"/>
              <a:t>Click to edit Master text styles</a:t>
            </a:r>
          </a:p>
        </p:txBody>
      </p:sp>
      <p:sp>
        <p:nvSpPr>
          <p:cNvPr id="8" name="Content Placeholder 7"/>
          <p:cNvSpPr>
            <a:spLocks noGrp="1"/>
          </p:cNvSpPr>
          <p:nvPr>
            <p:ph sz="quarter" idx="11"/>
          </p:nvPr>
        </p:nvSpPr>
        <p:spPr>
          <a:xfrm>
            <a:off x="1981200" y="1219200"/>
            <a:ext cx="6477000" cy="685800"/>
          </a:xfrm>
          <a:prstGeom prst="rect">
            <a:avLst/>
          </a:prstGeom>
        </p:spPr>
        <p:txBody>
          <a:bodyPr anchor="t"/>
          <a:lstStyle>
            <a:lvl1pPr>
              <a:defRPr lang="en-US" sz="2800" kern="1200" dirty="0">
                <a:solidFill>
                  <a:srgbClr val="403900"/>
                </a:solidFill>
                <a:latin typeface="+mn-lt"/>
                <a:ea typeface="+mn-ea"/>
                <a:cs typeface="+mn-cs"/>
              </a:defRPr>
            </a:lvl1pPr>
          </a:lstStyle>
          <a:p>
            <a:pPr lvl="0"/>
            <a:r>
              <a:rPr lang="en-US" smtClean="0"/>
              <a:t>Click to edit Master text styles</a:t>
            </a:r>
          </a:p>
        </p:txBody>
      </p:sp>
      <p:sp>
        <p:nvSpPr>
          <p:cNvPr id="10" name="Content Placeholder 9"/>
          <p:cNvSpPr>
            <a:spLocks noGrp="1"/>
          </p:cNvSpPr>
          <p:nvPr>
            <p:ph sz="quarter" idx="12"/>
          </p:nvPr>
        </p:nvSpPr>
        <p:spPr>
          <a:xfrm>
            <a:off x="228600" y="304800"/>
            <a:ext cx="1219200" cy="4800600"/>
          </a:xfrm>
          <a:prstGeom prst="rect">
            <a:avLst/>
          </a:prstGeom>
        </p:spPr>
        <p:txBody>
          <a:bodyPr anchor="t"/>
          <a:lstStyle>
            <a:lvl1pPr marL="1588" indent="-1588" algn="ctr">
              <a:buNone/>
              <a:defRPr lang="en-US" sz="1800" kern="1200" baseline="0" dirty="0">
                <a:solidFill>
                  <a:srgbClr val="7DAC65"/>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CF Contente Page 2 - layou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981200" y="304800"/>
            <a:ext cx="6477000" cy="838200"/>
          </a:xfrm>
          <a:prstGeom prst="rect">
            <a:avLst/>
          </a:prstGeom>
        </p:spPr>
        <p:txBody>
          <a:bodyPr anchor="ctr"/>
          <a:lstStyle>
            <a:lvl1pPr algn="l" rtl="0" fontAlgn="auto">
              <a:spcBef>
                <a:spcPts val="0"/>
              </a:spcBef>
              <a:spcAft>
                <a:spcPts val="0"/>
              </a:spcAft>
              <a:buNone/>
              <a:defRPr lang="en-US" sz="2800" b="1" kern="1200" dirty="0">
                <a:solidFill>
                  <a:srgbClr val="7DAC65"/>
                </a:solidFill>
                <a:latin typeface="+mn-lt"/>
                <a:ea typeface="+mn-ea"/>
                <a:cs typeface="+mn-cs"/>
              </a:defRPr>
            </a:lvl1pPr>
          </a:lstStyle>
          <a:p>
            <a:pPr lvl="0"/>
            <a:r>
              <a:rPr lang="en-US" smtClean="0"/>
              <a:t>Click to edit Master text styles</a:t>
            </a:r>
          </a:p>
        </p:txBody>
      </p:sp>
      <p:sp>
        <p:nvSpPr>
          <p:cNvPr id="8" name="Content Placeholder 7"/>
          <p:cNvSpPr>
            <a:spLocks noGrp="1"/>
          </p:cNvSpPr>
          <p:nvPr>
            <p:ph sz="quarter" idx="11"/>
          </p:nvPr>
        </p:nvSpPr>
        <p:spPr>
          <a:xfrm>
            <a:off x="1981200" y="1219200"/>
            <a:ext cx="6477000" cy="685800"/>
          </a:xfrm>
          <a:prstGeom prst="rect">
            <a:avLst/>
          </a:prstGeom>
        </p:spPr>
        <p:txBody>
          <a:bodyPr anchor="t"/>
          <a:lstStyle>
            <a:lvl1pPr>
              <a:defRPr lang="en-US" sz="2800" kern="1200" dirty="0">
                <a:solidFill>
                  <a:srgbClr val="403900"/>
                </a:solidFill>
                <a:latin typeface="+mn-lt"/>
                <a:ea typeface="+mn-ea"/>
                <a:cs typeface="+mn-cs"/>
              </a:defRPr>
            </a:lvl1pPr>
          </a:lstStyle>
          <a:p>
            <a:pPr lvl="0"/>
            <a:r>
              <a:rPr lang="en-US" smtClean="0"/>
              <a:t>Click to edit Master text styles</a:t>
            </a:r>
          </a:p>
        </p:txBody>
      </p:sp>
      <p:sp>
        <p:nvSpPr>
          <p:cNvPr id="10" name="Content Placeholder 9"/>
          <p:cNvSpPr>
            <a:spLocks noGrp="1"/>
          </p:cNvSpPr>
          <p:nvPr>
            <p:ph sz="quarter" idx="12"/>
          </p:nvPr>
        </p:nvSpPr>
        <p:spPr>
          <a:xfrm>
            <a:off x="228600" y="304800"/>
            <a:ext cx="1219200" cy="4800600"/>
          </a:xfrm>
          <a:prstGeom prst="rect">
            <a:avLst/>
          </a:prstGeom>
        </p:spPr>
        <p:txBody>
          <a:bodyPr anchor="t"/>
          <a:lstStyle>
            <a:lvl1pPr marL="1588" indent="-1588" algn="ctr">
              <a:buNone/>
              <a:defRPr lang="en-US" sz="1800" kern="1200" baseline="0" dirty="0">
                <a:solidFill>
                  <a:srgbClr val="7DAC65"/>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CF Title Page -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981200"/>
            <a:ext cx="7010400" cy="1600200"/>
          </a:xfrm>
          <a:prstGeom prst="rect">
            <a:avLst/>
          </a:prstGeom>
        </p:spPr>
        <p:txBody>
          <a:bodyPr anchor="ctr"/>
          <a:lstStyle>
            <a:lvl1pPr>
              <a:buNone/>
              <a:defRPr lang="en-US" sz="3200" b="1" kern="1200" baseline="0" dirty="0" smtClean="0">
                <a:solidFill>
                  <a:srgbClr val="7DAC65"/>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ADD9B2B4-0A5E-9A41-AB03-99370CC828F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CF Title Page -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981200"/>
            <a:ext cx="7010400" cy="1600200"/>
          </a:xfrm>
          <a:prstGeom prst="rect">
            <a:avLst/>
          </a:prstGeom>
        </p:spPr>
        <p:txBody>
          <a:bodyPr anchor="ctr"/>
          <a:lstStyle>
            <a:lvl1pPr>
              <a:buNone/>
              <a:defRPr lang="en-US" sz="3200" b="1" kern="1200" baseline="0" dirty="0" smtClean="0">
                <a:solidFill>
                  <a:srgbClr val="7DAC65"/>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ADD9B2B4-0A5E-9A41-AB03-99370CC828F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CF Title Page -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981200"/>
            <a:ext cx="7010400" cy="1600200"/>
          </a:xfrm>
          <a:prstGeom prst="rect">
            <a:avLst/>
          </a:prstGeom>
        </p:spPr>
        <p:txBody>
          <a:bodyPr anchor="ctr"/>
          <a:lstStyle>
            <a:lvl1pPr>
              <a:buNone/>
              <a:defRPr lang="en-US" sz="3200" b="1" kern="1200" baseline="0" dirty="0" smtClean="0">
                <a:solidFill>
                  <a:srgbClr val="7DAC65"/>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ADD9B2B4-0A5E-9A41-AB03-99370CC828F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CF Title Page -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981200"/>
            <a:ext cx="7010400" cy="1600200"/>
          </a:xfrm>
          <a:prstGeom prst="rect">
            <a:avLst/>
          </a:prstGeom>
        </p:spPr>
        <p:txBody>
          <a:bodyPr anchor="ctr"/>
          <a:lstStyle>
            <a:lvl1pPr>
              <a:buNone/>
              <a:defRPr lang="en-US" sz="3200" b="1" kern="1200" baseline="0" dirty="0" smtClean="0">
                <a:solidFill>
                  <a:srgbClr val="7DAC65"/>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ADD9B2B4-0A5E-9A41-AB03-99370CC828F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TCFcover.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CFClayton4 copy.jpg"/>
          <p:cNvPicPr>
            <a:picLocks noChangeAspect="1"/>
          </p:cNvPicPr>
          <p:nvPr/>
        </p:nvPicPr>
        <p:blipFill>
          <a:blip r:embed="rId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CFfayette5 copy.jpg"/>
          <p:cNvPicPr>
            <a:picLocks noChangeAspect="1"/>
          </p:cNvPicPr>
          <p:nvPr/>
        </p:nvPicPr>
        <p:blipFill>
          <a:blip r:embed="rId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organSlide6 copy.jpg"/>
          <p:cNvPicPr>
            <a:picLocks noChangeAspect="1"/>
          </p:cNvPicPr>
          <p:nvPr/>
        </p:nvPicPr>
        <p:blipFill>
          <a:blip r:embed="rId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CFnewton7 copy.jpg"/>
          <p:cNvPicPr>
            <a:picLocks noChangeAspect="1"/>
          </p:cNvPicPr>
          <p:nvPr/>
        </p:nvPicPr>
        <p:blipFill>
          <a:blip r:embed="rId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E1DFA2-173A-4DE2-866C-AC15A5F2A9A7}" type="datetimeFigureOut">
              <a:rPr lang="en-US"/>
              <a:pPr>
                <a:defRPr/>
              </a:pPr>
              <a:t>2/24/2014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E521EE-0D77-4B38-9F35-CFBA571F35BA}" type="slidenum">
              <a:rPr lang="en-US"/>
              <a:pPr>
                <a:defRPr/>
              </a:pPr>
              <a:t>‹#›</a:t>
            </a:fld>
            <a:endParaRPr lang="en-US" dirty="0"/>
          </a:p>
        </p:txBody>
      </p:sp>
      <p:sp>
        <p:nvSpPr>
          <p:cNvPr id="7" name="Text Box 7"/>
          <p:cNvSpPr txBox="1">
            <a:spLocks noChangeArrowheads="1"/>
          </p:cNvSpPr>
          <p:nvPr/>
        </p:nvSpPr>
        <p:spPr bwMode="auto">
          <a:xfrm>
            <a:off x="685800" y="1219200"/>
            <a:ext cx="6096000" cy="519113"/>
          </a:xfrm>
          <a:prstGeom prst="rect">
            <a:avLst/>
          </a:prstGeom>
          <a:noFill/>
          <a:ln w="9525">
            <a:noFill/>
            <a:miter lim="800000"/>
            <a:headEnd/>
            <a:tailEnd/>
          </a:ln>
        </p:spPr>
        <p:txBody>
          <a:bodyPr>
            <a:spAutoFit/>
          </a:bodyPr>
          <a:lstStyle/>
          <a:p>
            <a:pPr fontAlgn="auto">
              <a:spcBef>
                <a:spcPct val="50000"/>
              </a:spcBef>
              <a:spcAft>
                <a:spcPts val="0"/>
              </a:spcAft>
              <a:defRPr/>
            </a:pPr>
            <a:r>
              <a:rPr lang="en-US" sz="2800" dirty="0">
                <a:solidFill>
                  <a:srgbClr val="403900"/>
                </a:solidFill>
                <a:latin typeface="+mn-lt"/>
                <a:cs typeface="+mn-cs"/>
              </a:rPr>
              <a:t>• Bullet information here</a:t>
            </a:r>
          </a:p>
        </p:txBody>
      </p:sp>
      <p:pic>
        <p:nvPicPr>
          <p:cNvPr id="3078" name="Picture 10" descr="TitleSlide"/>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3" descr="SubSlide"/>
          <p:cNvPicPr>
            <a:picLocks noChangeAspect="1" noChangeArrowheads="1"/>
          </p:cNvPicPr>
          <p:nvPr/>
        </p:nvPicPr>
        <p:blipFill>
          <a:blip r:embed="rId4" cstate="print"/>
          <a:srcRect/>
          <a:stretch>
            <a:fillRect/>
          </a:stretch>
        </p:blipFill>
        <p:spPr bwMode="auto">
          <a:xfrm>
            <a:off x="0" y="-1588"/>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4" descr="TCFpowerpoint-3"/>
          <p:cNvPicPr>
            <a:picLocks noChangeAspect="1" noChangeArrowheads="1"/>
          </p:cNvPicPr>
          <p:nvPr/>
        </p:nvPicPr>
        <p:blipFill>
          <a:blip r:embed="rId4" cstate="print"/>
          <a:srcRect/>
          <a:stretch>
            <a:fillRect/>
          </a:stretch>
        </p:blipFill>
        <p:spPr bwMode="auto">
          <a:xfrm>
            <a:off x="0" y="0"/>
            <a:ext cx="9109075" cy="6810375"/>
          </a:xfrm>
          <a:prstGeom prst="rect">
            <a:avLst/>
          </a:prstGeom>
          <a:noFill/>
        </p:spPr>
      </p:pic>
    </p:spTree>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8800" i="1" dirty="0" smtClean="0"/>
              <a:t>Idea</a:t>
            </a:r>
            <a:endParaRPr lang="en-US" sz="8800" i="1" dirty="0"/>
          </a:p>
        </p:txBody>
      </p:sp>
      <p:sp>
        <p:nvSpPr>
          <p:cNvPr id="3" name="TextBox 2"/>
          <p:cNvSpPr txBox="1"/>
          <p:nvPr/>
        </p:nvSpPr>
        <p:spPr>
          <a:xfrm>
            <a:off x="1295400" y="1232422"/>
            <a:ext cx="3505200" cy="1569660"/>
          </a:xfrm>
          <a:prstGeom prst="rect">
            <a:avLst/>
          </a:prstGeom>
          <a:noFill/>
        </p:spPr>
        <p:txBody>
          <a:bodyPr wrap="square" rtlCol="0">
            <a:spAutoFit/>
          </a:bodyPr>
          <a:lstStyle/>
          <a:p>
            <a:r>
              <a:rPr lang="en-US" sz="9600" i="1" dirty="0" smtClean="0">
                <a:effectLst>
                  <a:glow rad="228600">
                    <a:schemeClr val="accent3">
                      <a:satMod val="175000"/>
                      <a:alpha val="40000"/>
                    </a:schemeClr>
                  </a:glow>
                </a:effectLst>
              </a:rPr>
              <a:t>BIG</a:t>
            </a:r>
            <a:endParaRPr lang="en-US" sz="9600" i="1" dirty="0">
              <a:effectLst>
                <a:glow rad="228600">
                  <a:schemeClr val="accent3">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4800" i="1" dirty="0" smtClean="0"/>
              <a:t>What if…</a:t>
            </a:r>
            <a:endParaRPr lang="en-US" sz="4800" i="1" dirty="0"/>
          </a:p>
        </p:txBody>
      </p:sp>
      <p:sp>
        <p:nvSpPr>
          <p:cNvPr id="6" name="Text Placeholder 5"/>
          <p:cNvSpPr>
            <a:spLocks noGrp="1"/>
          </p:cNvSpPr>
          <p:nvPr>
            <p:ph type="body" sz="quarter" idx="12"/>
          </p:nvPr>
        </p:nvSpPr>
        <p:spPr>
          <a:xfrm>
            <a:off x="685800" y="1278834"/>
            <a:ext cx="3581400" cy="4893366"/>
          </a:xfrm>
        </p:spPr>
        <p:txBody>
          <a:bodyPr/>
          <a:lstStyle/>
          <a:p>
            <a:r>
              <a:rPr lang="en-US" sz="4400" b="1" i="1" dirty="0" smtClean="0">
                <a:solidFill>
                  <a:schemeClr val="tx1"/>
                </a:solidFill>
              </a:rPr>
              <a:t>Community Foundations were a trusted partner to local school boards</a:t>
            </a:r>
            <a:endParaRPr lang="en-US" sz="4400" b="1" i="1"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67200" y="1600200"/>
            <a:ext cx="4190714" cy="4190714"/>
          </a:xfrm>
          <a:prstGeom prst="rect">
            <a:avLst/>
          </a:prstGeom>
        </p:spPr>
      </p:pic>
    </p:spTree>
    <p:extLst>
      <p:ext uri="{BB962C8B-B14F-4D97-AF65-F5344CB8AC3E}">
        <p14:creationId xmlns:p14="http://schemas.microsoft.com/office/powerpoint/2010/main" xmlns="" val="32098119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5400" i="1" dirty="0" smtClean="0"/>
              <a:t>By…</a:t>
            </a:r>
            <a:endParaRPr lang="en-US" sz="5400" i="1" dirty="0"/>
          </a:p>
        </p:txBody>
      </p:sp>
      <p:sp>
        <p:nvSpPr>
          <p:cNvPr id="6" name="Text Placeholder 5"/>
          <p:cNvSpPr>
            <a:spLocks noGrp="1"/>
          </p:cNvSpPr>
          <p:nvPr>
            <p:ph type="body" sz="quarter" idx="12"/>
          </p:nvPr>
        </p:nvSpPr>
        <p:spPr>
          <a:xfrm>
            <a:off x="304800" y="1219200"/>
            <a:ext cx="8382000" cy="533400"/>
          </a:xfrm>
        </p:spPr>
        <p:txBody>
          <a:bodyPr/>
          <a:lstStyle/>
          <a:p>
            <a:pPr algn="just"/>
            <a:r>
              <a:rPr lang="en-US" sz="4000" i="1" dirty="0" smtClean="0"/>
              <a:t>Supporting local policy and advocacy groups, like the League of Women Voters, to vet and publicize candidates for local school board races?</a:t>
            </a:r>
            <a:endParaRPr lang="en-US" sz="4000" i="1" dirty="0"/>
          </a:p>
        </p:txBody>
      </p:sp>
      <p:pic>
        <p:nvPicPr>
          <p:cNvPr id="8" name="Picture 7"/>
          <p:cNvPicPr>
            <a:picLocks noChangeAspect="1"/>
          </p:cNvPicPr>
          <p:nvPr/>
        </p:nvPicPr>
        <p:blipFill>
          <a:blip r:embed="rId3" cstate="print"/>
          <a:stretch>
            <a:fillRect/>
          </a:stretch>
        </p:blipFill>
        <p:spPr>
          <a:xfrm>
            <a:off x="228600" y="4267200"/>
            <a:ext cx="8763000" cy="1981200"/>
          </a:xfrm>
          <a:prstGeom prst="rect">
            <a:avLst/>
          </a:prstGeom>
        </p:spPr>
      </p:pic>
    </p:spTree>
    <p:extLst>
      <p:ext uri="{BB962C8B-B14F-4D97-AF65-F5344CB8AC3E}">
        <p14:creationId xmlns:p14="http://schemas.microsoft.com/office/powerpoint/2010/main" xmlns="" val="18796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28600" y="1524000"/>
            <a:ext cx="8915400" cy="533400"/>
          </a:xfrm>
        </p:spPr>
        <p:txBody>
          <a:bodyPr/>
          <a:lstStyle/>
          <a:p>
            <a:r>
              <a:rPr lang="en-US" sz="4800" dirty="0" smtClean="0"/>
              <a:t>Ensure people get to the polls on  election day?</a:t>
            </a:r>
          </a:p>
          <a:p>
            <a:endParaRPr lang="en-US" sz="4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0" y="3352800"/>
            <a:ext cx="3778770" cy="2971800"/>
          </a:xfrm>
          <a:prstGeom prst="rect">
            <a:avLst/>
          </a:prstGeom>
        </p:spPr>
      </p:pic>
    </p:spTree>
    <p:extLst>
      <p:ext uri="{BB962C8B-B14F-4D97-AF65-F5344CB8AC3E}">
        <p14:creationId xmlns:p14="http://schemas.microsoft.com/office/powerpoint/2010/main" xmlns="" val="424414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04800" y="1219200"/>
            <a:ext cx="8534400" cy="533400"/>
          </a:xfrm>
        </p:spPr>
        <p:txBody>
          <a:bodyPr/>
          <a:lstStyle/>
          <a:p>
            <a:pPr algn="ctr"/>
            <a:r>
              <a:rPr lang="en-US" sz="3600" dirty="0" smtClean="0"/>
              <a:t>Connect  boards of education to opportunities like team-building and coaching to enhance their effectiveness? </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800" y="3352800"/>
            <a:ext cx="3276600" cy="285716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4000" i="1" dirty="0" smtClean="0">
                <a:solidFill>
                  <a:srgbClr val="00B050"/>
                </a:solidFill>
              </a:rPr>
              <a:t>Does this</a:t>
            </a:r>
            <a:endParaRPr lang="en-US" sz="4000" i="1" dirty="0">
              <a:solidFill>
                <a:srgbClr val="00B050"/>
              </a:solidFill>
            </a:endParaRPr>
          </a:p>
        </p:txBody>
      </p:sp>
      <p:sp>
        <p:nvSpPr>
          <p:cNvPr id="3" name="Text Placeholder 2"/>
          <p:cNvSpPr>
            <a:spLocks noGrp="1"/>
          </p:cNvSpPr>
          <p:nvPr>
            <p:ph type="body" sz="quarter" idx="12"/>
          </p:nvPr>
        </p:nvSpPr>
        <p:spPr>
          <a:xfrm>
            <a:off x="231052" y="1676400"/>
            <a:ext cx="8001000" cy="533400"/>
          </a:xfrm>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…make for high risk – what’s been your experience working with local education boards?</a:t>
            </a:r>
          </a:p>
          <a:p>
            <a:pPr marL="457200" indent="-457200">
              <a:buFont typeface="Arial" panose="020B0604020202020204" pitchFamily="34" charset="0"/>
              <a:buChar char="•"/>
            </a:pPr>
            <a:r>
              <a:rPr lang="en-US" dirty="0" smtClean="0"/>
              <a:t>…leverage community foundations expertise/interest in good governance?</a:t>
            </a:r>
          </a:p>
          <a:p>
            <a:pPr marL="457200" indent="-457200">
              <a:buFont typeface="Arial" panose="020B0604020202020204" pitchFamily="34" charset="0"/>
              <a:buChar char="•"/>
            </a:pPr>
            <a:r>
              <a:rPr lang="en-US" dirty="0" smtClean="0"/>
              <a:t>…have potential for replication across community foundations of all sizes?</a:t>
            </a:r>
            <a:endParaRPr lang="en-US" dirty="0"/>
          </a:p>
        </p:txBody>
      </p:sp>
      <p:pic>
        <p:nvPicPr>
          <p:cNvPr id="4" name="Picture 3"/>
          <p:cNvPicPr>
            <a:picLocks noChangeAspect="1"/>
          </p:cNvPicPr>
          <p:nvPr/>
        </p:nvPicPr>
        <p:blipFill>
          <a:blip r:embed="rId3" cstate="print"/>
          <a:stretch>
            <a:fillRect/>
          </a:stretch>
        </p:blipFill>
        <p:spPr>
          <a:xfrm>
            <a:off x="5638800" y="1037034"/>
            <a:ext cx="2857443" cy="2087165"/>
          </a:xfrm>
          <a:prstGeom prst="rect">
            <a:avLst/>
          </a:prstGeom>
        </p:spPr>
      </p:pic>
    </p:spTree>
    <p:extLst>
      <p:ext uri="{BB962C8B-B14F-4D97-AF65-F5344CB8AC3E}">
        <p14:creationId xmlns:p14="http://schemas.microsoft.com/office/powerpoint/2010/main" xmlns="" val="18090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layton F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yette F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rgan F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ewton F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CF Content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CF Content Pag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ree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973</TotalTime>
  <Words>416</Words>
  <Application>Microsoft Office PowerPoint</Application>
  <PresentationFormat>On-screen Show (4:3)</PresentationFormat>
  <Paragraphs>56</Paragraphs>
  <Slides>6</Slides>
  <Notes>6</Notes>
  <HiddenSlides>0</HiddenSlides>
  <MMClips>0</MMClips>
  <ScaleCrop>false</ScaleCrop>
  <HeadingPairs>
    <vt:vector size="4" baseType="variant">
      <vt:variant>
        <vt:lpstr>Theme</vt:lpstr>
      </vt:variant>
      <vt:variant>
        <vt:i4>8</vt:i4>
      </vt:variant>
      <vt:variant>
        <vt:lpstr>Slide Titles</vt:lpstr>
      </vt:variant>
      <vt:variant>
        <vt:i4>6</vt:i4>
      </vt:variant>
    </vt:vector>
  </HeadingPairs>
  <TitlesOfParts>
    <vt:vector size="14" baseType="lpstr">
      <vt:lpstr>PresentationTemplate</vt:lpstr>
      <vt:lpstr>Clayton Fund</vt:lpstr>
      <vt:lpstr>Fayette Fund</vt:lpstr>
      <vt:lpstr>Morgan Fund</vt:lpstr>
      <vt:lpstr>Newton Fund</vt:lpstr>
      <vt:lpstr>TCF Content Page 1</vt:lpstr>
      <vt:lpstr>TCF Content Page 2</vt:lpstr>
      <vt:lpstr>Green 1</vt:lpstr>
      <vt:lpstr>Slide 1</vt:lpstr>
      <vt:lpstr>Slide 2</vt:lpstr>
      <vt:lpstr>Slide 3</vt:lpstr>
      <vt:lpstr>Slide 4</vt:lpstr>
      <vt:lpstr>Slide 5</vt:lpstr>
      <vt:lpstr>Slide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Scott</dc:creator>
  <cp:lastModifiedBy>Amy xps</cp:lastModifiedBy>
  <cp:revision>116</cp:revision>
  <cp:lastPrinted>2014-02-24T13:19:36Z</cp:lastPrinted>
  <dcterms:created xsi:type="dcterms:W3CDTF">2014-01-24T19:41:36Z</dcterms:created>
  <dcterms:modified xsi:type="dcterms:W3CDTF">2014-02-24T20:40:15Z</dcterms:modified>
</cp:coreProperties>
</file>